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notesSlides/notesSlide1.xml" ContentType="application/vnd.openxmlformats-officedocument.presentationml.notesSlide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56" r:id="rId2"/>
    <p:sldId id="273" r:id="rId3"/>
    <p:sldId id="260" r:id="rId4"/>
    <p:sldId id="275" r:id="rId5"/>
    <p:sldId id="276" r:id="rId6"/>
    <p:sldId id="277" r:id="rId7"/>
    <p:sldId id="278" r:id="rId8"/>
    <p:sldId id="279" r:id="rId9"/>
    <p:sldId id="274" r:id="rId10"/>
    <p:sldId id="281" r:id="rId11"/>
    <p:sldId id="261" r:id="rId12"/>
    <p:sldId id="263" r:id="rId13"/>
    <p:sldId id="280" r:id="rId14"/>
    <p:sldId id="270" r:id="rId15"/>
    <p:sldId id="265" r:id="rId16"/>
    <p:sldId id="272" r:id="rId17"/>
  </p:sldIdLst>
  <p:sldSz cx="9144000" cy="6858000" type="screen4x3"/>
  <p:notesSz cx="6864350" cy="9750425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EBF5"/>
    <a:srgbClr val="DEC8E2"/>
    <a:srgbClr val="B3A2C7"/>
    <a:srgbClr val="FFFFCC"/>
    <a:srgbClr val="FFCC99"/>
    <a:srgbClr val="D3EF7B"/>
    <a:srgbClr val="FF9999"/>
    <a:srgbClr val="D99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6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6556992496"/>
          <c:y val="3.0102659818651862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2012</c:v>
                </c:pt>
              </c:strCache>
            </c:strRef>
          </c:tx>
          <c:invertIfNegative val="0"/>
          <c:cat>
            <c:strRef>
              <c:f>List1!$A$2:$A$5</c:f>
              <c:strCache>
                <c:ptCount val="4"/>
                <c:pt idx="0">
                  <c:v>Prihodki MIZŠ</c:v>
                </c:pt>
                <c:pt idx="1">
                  <c:v>Prihodki OBČINA</c:v>
                </c:pt>
                <c:pt idx="2">
                  <c:v>Prihodki - ostali upor.jav.sr.</c:v>
                </c:pt>
                <c:pt idx="3">
                  <c:v>Skupaj proračunski prihodki</c:v>
                </c:pt>
              </c:strCache>
            </c:strRef>
          </c:cat>
          <c:val>
            <c:numRef>
              <c:f>List1!$B$2:$B$5</c:f>
              <c:numCache>
                <c:formatCode>#,##0_ ;\-#,##0" "</c:formatCode>
                <c:ptCount val="4"/>
                <c:pt idx="0">
                  <c:v>3809929</c:v>
                </c:pt>
                <c:pt idx="1">
                  <c:v>346227</c:v>
                </c:pt>
                <c:pt idx="2">
                  <c:v>23604</c:v>
                </c:pt>
                <c:pt idx="3">
                  <c:v>4179760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2013</c:v>
                </c:pt>
              </c:strCache>
            </c:strRef>
          </c:tx>
          <c:invertIfNegative val="0"/>
          <c:cat>
            <c:strRef>
              <c:f>List1!$A$2:$A$5</c:f>
              <c:strCache>
                <c:ptCount val="4"/>
                <c:pt idx="0">
                  <c:v>Prihodki MIZŠ</c:v>
                </c:pt>
                <c:pt idx="1">
                  <c:v>Prihodki OBČINA</c:v>
                </c:pt>
                <c:pt idx="2">
                  <c:v>Prihodki - ostali upor.jav.sr.</c:v>
                </c:pt>
                <c:pt idx="3">
                  <c:v>Skupaj proračunski prihodki</c:v>
                </c:pt>
              </c:strCache>
            </c:strRef>
          </c:cat>
          <c:val>
            <c:numRef>
              <c:f>List1!$C$2:$C$5</c:f>
              <c:numCache>
                <c:formatCode>#,##0_ ;\-#,##0" "</c:formatCode>
                <c:ptCount val="4"/>
                <c:pt idx="0">
                  <c:v>3645626</c:v>
                </c:pt>
                <c:pt idx="1">
                  <c:v>334657</c:v>
                </c:pt>
                <c:pt idx="2">
                  <c:v>28088</c:v>
                </c:pt>
                <c:pt idx="3">
                  <c:v>4008371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Plan 2014</c:v>
                </c:pt>
              </c:strCache>
            </c:strRef>
          </c:tx>
          <c:invertIfNegative val="0"/>
          <c:cat>
            <c:strRef>
              <c:f>List1!$A$2:$A$5</c:f>
              <c:strCache>
                <c:ptCount val="4"/>
                <c:pt idx="0">
                  <c:v>Prihodki MIZŠ</c:v>
                </c:pt>
                <c:pt idx="1">
                  <c:v>Prihodki OBČINA</c:v>
                </c:pt>
                <c:pt idx="2">
                  <c:v>Prihodki - ostali upor.jav.sr.</c:v>
                </c:pt>
                <c:pt idx="3">
                  <c:v>Skupaj proračunski prihodki</c:v>
                </c:pt>
              </c:strCache>
            </c:strRef>
          </c:cat>
          <c:val>
            <c:numRef>
              <c:f>List1!$D$2:$D$5</c:f>
              <c:numCache>
                <c:formatCode>#,##0_ ;\-#,##0" "</c:formatCode>
                <c:ptCount val="4"/>
                <c:pt idx="0">
                  <c:v>3591900</c:v>
                </c:pt>
                <c:pt idx="1">
                  <c:v>324900</c:v>
                </c:pt>
                <c:pt idx="2">
                  <c:v>25000</c:v>
                </c:pt>
                <c:pt idx="3">
                  <c:v>3941800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1866240"/>
        <c:axId val="76580544"/>
      </c:barChart>
      <c:catAx>
        <c:axId val="8186624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76580544"/>
        <c:crosses val="autoZero"/>
        <c:auto val="1"/>
        <c:lblAlgn val="ctr"/>
        <c:lblOffset val="100"/>
        <c:noMultiLvlLbl val="0"/>
      </c:catAx>
      <c:valAx>
        <c:axId val="76580544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81866240"/>
        <c:crosses val="autoZero"/>
        <c:crossBetween val="between"/>
      </c:valAx>
      <c:spPr>
        <a:solidFill>
          <a:srgbClr val="F4EBF5">
            <a:alpha val="46000"/>
          </a:srgbClr>
        </a:solidFill>
      </c:spPr>
    </c:plotArea>
    <c:legend>
      <c:legendPos val="b"/>
      <c:layout>
        <c:manualLayout>
          <c:xMode val="edge"/>
          <c:yMode val="edge"/>
          <c:x val="0.30999860959529951"/>
          <c:y val="0.78865658868831778"/>
          <c:w val="0.43549992577450364"/>
          <c:h val="5.1670809082830699E-2"/>
        </c:manualLayout>
      </c:layout>
      <c:overlay val="0"/>
      <c:txPr>
        <a:bodyPr/>
        <a:lstStyle/>
        <a:p>
          <a:pPr>
            <a:defRPr sz="16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srgbClr val="FFCC99">
        <a:alpha val="0"/>
      </a:srgb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071916695675417"/>
          <c:y val="2.7409018373211119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2012</c:v>
                </c:pt>
              </c:strCache>
            </c:strRef>
          </c:tx>
          <c:invertIfNegative val="0"/>
          <c:cat>
            <c:strRef>
              <c:f>List1!$A$2:$A$9</c:f>
              <c:strCache>
                <c:ptCount val="8"/>
                <c:pt idx="0">
                  <c:v>BOD</c:v>
                </c:pt>
                <c:pt idx="1">
                  <c:v>Prispevki delodajalca</c:v>
                </c:pt>
                <c:pt idx="2">
                  <c:v>Prehrana med delom</c:v>
                </c:pt>
                <c:pt idx="3">
                  <c:v>Prevoz na delo</c:v>
                </c:pt>
                <c:pt idx="4">
                  <c:v>Jub.nagr., sol.pom., odprav.</c:v>
                </c:pt>
                <c:pt idx="5">
                  <c:v>Regres za letni dopust</c:v>
                </c:pt>
                <c:pt idx="6">
                  <c:v>KAD</c:v>
                </c:pt>
                <c:pt idx="7">
                  <c:v>Drugi stroški dela</c:v>
                </c:pt>
              </c:strCache>
            </c:strRef>
          </c:cat>
          <c:val>
            <c:numRef>
              <c:f>List1!$B$2:$B$9</c:f>
              <c:numCache>
                <c:formatCode>#,##0_ ;\-#,##0" "</c:formatCode>
                <c:ptCount val="8"/>
                <c:pt idx="0">
                  <c:v>2872754</c:v>
                </c:pt>
                <c:pt idx="1">
                  <c:v>466739</c:v>
                </c:pt>
                <c:pt idx="2">
                  <c:v>99785</c:v>
                </c:pt>
                <c:pt idx="3">
                  <c:v>136689</c:v>
                </c:pt>
                <c:pt idx="4">
                  <c:v>55089</c:v>
                </c:pt>
                <c:pt idx="5">
                  <c:v>46743</c:v>
                </c:pt>
                <c:pt idx="6">
                  <c:v>56120</c:v>
                </c:pt>
                <c:pt idx="7">
                  <c:v>2042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2013</c:v>
                </c:pt>
              </c:strCache>
            </c:strRef>
          </c:tx>
          <c:invertIfNegative val="0"/>
          <c:cat>
            <c:strRef>
              <c:f>List1!$A$2:$A$9</c:f>
              <c:strCache>
                <c:ptCount val="8"/>
                <c:pt idx="0">
                  <c:v>BOD</c:v>
                </c:pt>
                <c:pt idx="1">
                  <c:v>Prispevki delodajalca</c:v>
                </c:pt>
                <c:pt idx="2">
                  <c:v>Prehrana med delom</c:v>
                </c:pt>
                <c:pt idx="3">
                  <c:v>Prevoz na delo</c:v>
                </c:pt>
                <c:pt idx="4">
                  <c:v>Jub.nagr., sol.pom., odprav.</c:v>
                </c:pt>
                <c:pt idx="5">
                  <c:v>Regres za letni dopust</c:v>
                </c:pt>
                <c:pt idx="6">
                  <c:v>KAD</c:v>
                </c:pt>
                <c:pt idx="7">
                  <c:v>Drugi stroški dela</c:v>
                </c:pt>
              </c:strCache>
            </c:strRef>
          </c:cat>
          <c:val>
            <c:numRef>
              <c:f>List1!$C$2:$C$9</c:f>
              <c:numCache>
                <c:formatCode>#,##0_ ;\-#,##0" "</c:formatCode>
                <c:ptCount val="8"/>
                <c:pt idx="0">
                  <c:v>2794717</c:v>
                </c:pt>
                <c:pt idx="1">
                  <c:v>448934</c:v>
                </c:pt>
                <c:pt idx="2">
                  <c:v>95443</c:v>
                </c:pt>
                <c:pt idx="3">
                  <c:v>116579</c:v>
                </c:pt>
                <c:pt idx="4">
                  <c:v>10835</c:v>
                </c:pt>
                <c:pt idx="5">
                  <c:v>126512</c:v>
                </c:pt>
                <c:pt idx="6">
                  <c:v>29460</c:v>
                </c:pt>
                <c:pt idx="7">
                  <c:v>1018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Plan 2014</c:v>
                </c:pt>
              </c:strCache>
            </c:strRef>
          </c:tx>
          <c:invertIfNegative val="0"/>
          <c:cat>
            <c:strRef>
              <c:f>List1!$A$2:$A$9</c:f>
              <c:strCache>
                <c:ptCount val="8"/>
                <c:pt idx="0">
                  <c:v>BOD</c:v>
                </c:pt>
                <c:pt idx="1">
                  <c:v>Prispevki delodajalca</c:v>
                </c:pt>
                <c:pt idx="2">
                  <c:v>Prehrana med delom</c:v>
                </c:pt>
                <c:pt idx="3">
                  <c:v>Prevoz na delo</c:v>
                </c:pt>
                <c:pt idx="4">
                  <c:v>Jub.nagr., sol.pom., odprav.</c:v>
                </c:pt>
                <c:pt idx="5">
                  <c:v>Regres za letni dopust</c:v>
                </c:pt>
                <c:pt idx="6">
                  <c:v>KAD</c:v>
                </c:pt>
                <c:pt idx="7">
                  <c:v>Drugi stroški dela</c:v>
                </c:pt>
              </c:strCache>
            </c:strRef>
          </c:cat>
          <c:val>
            <c:numRef>
              <c:f>List1!$D$2:$D$9</c:f>
              <c:numCache>
                <c:formatCode>#,##0_ ;\-#,##0" "</c:formatCode>
                <c:ptCount val="8"/>
                <c:pt idx="0">
                  <c:v>2757500</c:v>
                </c:pt>
                <c:pt idx="1">
                  <c:v>443500</c:v>
                </c:pt>
                <c:pt idx="2">
                  <c:v>93000</c:v>
                </c:pt>
                <c:pt idx="3">
                  <c:v>115000</c:v>
                </c:pt>
                <c:pt idx="4">
                  <c:v>15100</c:v>
                </c:pt>
                <c:pt idx="5">
                  <c:v>64000</c:v>
                </c:pt>
                <c:pt idx="6">
                  <c:v>12500</c:v>
                </c:pt>
                <c:pt idx="7">
                  <c:v>500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9087104"/>
        <c:axId val="41278784"/>
      </c:barChart>
      <c:catAx>
        <c:axId val="1590871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300" baseline="0">
                <a:solidFill>
                  <a:schemeClr val="tx1"/>
                </a:solidFill>
              </a:defRPr>
            </a:pPr>
            <a:endParaRPr lang="sl-SI"/>
          </a:p>
        </c:txPr>
        <c:crossAx val="41278784"/>
        <c:crosses val="autoZero"/>
        <c:auto val="1"/>
        <c:lblAlgn val="ctr"/>
        <c:lblOffset val="100"/>
        <c:noMultiLvlLbl val="0"/>
      </c:catAx>
      <c:valAx>
        <c:axId val="41278784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159087104"/>
        <c:crosses val="autoZero"/>
        <c:crossBetween val="between"/>
        <c:majorUnit val="1000000"/>
        <c:minorUnit val="10000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9927072267970195"/>
          <c:y val="0.93096609552623566"/>
          <c:w val="0.4277979269000643"/>
          <c:h val="5.7507802909409898E-2"/>
        </c:manualLayout>
      </c:layout>
      <c:overlay val="0"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580764028803371"/>
          <c:y val="9.0920945803575043E-2"/>
          <c:w val="0.78442266310502151"/>
          <c:h val="0.5678545695126135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2012</c:v>
                </c:pt>
              </c:strCache>
            </c:strRef>
          </c:tx>
          <c:invertIfNegative val="0"/>
          <c:cat>
            <c:strRef>
              <c:f>List1!$A$2:$A$13</c:f>
              <c:strCache>
                <c:ptCount val="12"/>
                <c:pt idx="0">
                  <c:v>Živila za šol.kuhinjo</c:v>
                </c:pt>
                <c:pt idx="1">
                  <c:v>Material za pouk</c:v>
                </c:pt>
                <c:pt idx="2">
                  <c:v>Material za čiščenje</c:v>
                </c:pt>
                <c:pt idx="3">
                  <c:v>Pisarniški material</c:v>
                </c:pt>
                <c:pt idx="4">
                  <c:v>Vzdržev. opreme in objektov</c:v>
                </c:pt>
                <c:pt idx="5">
                  <c:v>Delovne obleke</c:v>
                </c:pt>
                <c:pt idx="6">
                  <c:v>Časopisi, revije, knjige</c:v>
                </c:pt>
                <c:pt idx="7">
                  <c:v>Električna energija</c:v>
                </c:pt>
                <c:pt idx="8">
                  <c:v>Kurjava</c:v>
                </c:pt>
                <c:pt idx="9">
                  <c:v>Pog.gorivo+mat.za sl.avt.</c:v>
                </c:pt>
                <c:pt idx="10">
                  <c:v>Drugi stroški</c:v>
                </c:pt>
                <c:pt idx="11">
                  <c:v>SKUPAJ</c:v>
                </c:pt>
              </c:strCache>
            </c:strRef>
          </c:cat>
          <c:val>
            <c:numRef>
              <c:f>List1!$B$2:$B$13</c:f>
              <c:numCache>
                <c:formatCode>#,##0_ ;\-#,##0" "</c:formatCode>
                <c:ptCount val="12"/>
                <c:pt idx="0">
                  <c:v>282296</c:v>
                </c:pt>
                <c:pt idx="1">
                  <c:v>24633</c:v>
                </c:pt>
                <c:pt idx="2">
                  <c:v>37538</c:v>
                </c:pt>
                <c:pt idx="3">
                  <c:v>21033</c:v>
                </c:pt>
                <c:pt idx="4">
                  <c:v>13658</c:v>
                </c:pt>
                <c:pt idx="5">
                  <c:v>4484</c:v>
                </c:pt>
                <c:pt idx="6">
                  <c:v>5776</c:v>
                </c:pt>
                <c:pt idx="7">
                  <c:v>40879</c:v>
                </c:pt>
                <c:pt idx="8">
                  <c:v>142327</c:v>
                </c:pt>
                <c:pt idx="9">
                  <c:v>5677</c:v>
                </c:pt>
                <c:pt idx="10">
                  <c:v>2536</c:v>
                </c:pt>
                <c:pt idx="11">
                  <c:v>580837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2013</c:v>
                </c:pt>
              </c:strCache>
            </c:strRef>
          </c:tx>
          <c:invertIfNegative val="0"/>
          <c:cat>
            <c:strRef>
              <c:f>List1!$A$2:$A$13</c:f>
              <c:strCache>
                <c:ptCount val="12"/>
                <c:pt idx="0">
                  <c:v>Živila za šol.kuhinjo</c:v>
                </c:pt>
                <c:pt idx="1">
                  <c:v>Material za pouk</c:v>
                </c:pt>
                <c:pt idx="2">
                  <c:v>Material za čiščenje</c:v>
                </c:pt>
                <c:pt idx="3">
                  <c:v>Pisarniški material</c:v>
                </c:pt>
                <c:pt idx="4">
                  <c:v>Vzdržev. opreme in objektov</c:v>
                </c:pt>
                <c:pt idx="5">
                  <c:v>Delovne obleke</c:v>
                </c:pt>
                <c:pt idx="6">
                  <c:v>Časopisi, revije, knjige</c:v>
                </c:pt>
                <c:pt idx="7">
                  <c:v>Električna energija</c:v>
                </c:pt>
                <c:pt idx="8">
                  <c:v>Kurjava</c:v>
                </c:pt>
                <c:pt idx="9">
                  <c:v>Pog.gorivo+mat.za sl.avt.</c:v>
                </c:pt>
                <c:pt idx="10">
                  <c:v>Drugi stroški</c:v>
                </c:pt>
                <c:pt idx="11">
                  <c:v>SKUPAJ</c:v>
                </c:pt>
              </c:strCache>
            </c:strRef>
          </c:cat>
          <c:val>
            <c:numRef>
              <c:f>List1!$C$2:$C$13</c:f>
              <c:numCache>
                <c:formatCode>#,##0_ ;\-#,##0" "</c:formatCode>
                <c:ptCount val="12"/>
                <c:pt idx="0">
                  <c:v>298693</c:v>
                </c:pt>
                <c:pt idx="1">
                  <c:v>24703</c:v>
                </c:pt>
                <c:pt idx="2">
                  <c:v>34320</c:v>
                </c:pt>
                <c:pt idx="3">
                  <c:v>20439</c:v>
                </c:pt>
                <c:pt idx="4">
                  <c:v>16276</c:v>
                </c:pt>
                <c:pt idx="5">
                  <c:v>3067</c:v>
                </c:pt>
                <c:pt idx="6">
                  <c:v>5217</c:v>
                </c:pt>
                <c:pt idx="7">
                  <c:v>44076</c:v>
                </c:pt>
                <c:pt idx="8">
                  <c:v>129494</c:v>
                </c:pt>
                <c:pt idx="9">
                  <c:v>6370</c:v>
                </c:pt>
                <c:pt idx="10">
                  <c:v>6141</c:v>
                </c:pt>
                <c:pt idx="11">
                  <c:v>588796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Plan 2014</c:v>
                </c:pt>
              </c:strCache>
            </c:strRef>
          </c:tx>
          <c:invertIfNegative val="0"/>
          <c:cat>
            <c:strRef>
              <c:f>List1!$A$2:$A$13</c:f>
              <c:strCache>
                <c:ptCount val="12"/>
                <c:pt idx="0">
                  <c:v>Živila za šol.kuhinjo</c:v>
                </c:pt>
                <c:pt idx="1">
                  <c:v>Material za pouk</c:v>
                </c:pt>
                <c:pt idx="2">
                  <c:v>Material za čiščenje</c:v>
                </c:pt>
                <c:pt idx="3">
                  <c:v>Pisarniški material</c:v>
                </c:pt>
                <c:pt idx="4">
                  <c:v>Vzdržev. opreme in objektov</c:v>
                </c:pt>
                <c:pt idx="5">
                  <c:v>Delovne obleke</c:v>
                </c:pt>
                <c:pt idx="6">
                  <c:v>Časopisi, revije, knjige</c:v>
                </c:pt>
                <c:pt idx="7">
                  <c:v>Električna energija</c:v>
                </c:pt>
                <c:pt idx="8">
                  <c:v>Kurjava</c:v>
                </c:pt>
                <c:pt idx="9">
                  <c:v>Pog.gorivo+mat.za sl.avt.</c:v>
                </c:pt>
                <c:pt idx="10">
                  <c:v>Drugi stroški</c:v>
                </c:pt>
                <c:pt idx="11">
                  <c:v>SKUPAJ</c:v>
                </c:pt>
              </c:strCache>
            </c:strRef>
          </c:cat>
          <c:val>
            <c:numRef>
              <c:f>List1!$D$2:$D$13</c:f>
              <c:numCache>
                <c:formatCode>#,##0_ ;\-#,##0" "</c:formatCode>
                <c:ptCount val="12"/>
                <c:pt idx="0">
                  <c:v>300000</c:v>
                </c:pt>
                <c:pt idx="1">
                  <c:v>25000</c:v>
                </c:pt>
                <c:pt idx="2">
                  <c:v>35000</c:v>
                </c:pt>
                <c:pt idx="3">
                  <c:v>20000</c:v>
                </c:pt>
                <c:pt idx="4">
                  <c:v>17000</c:v>
                </c:pt>
                <c:pt idx="5">
                  <c:v>3000</c:v>
                </c:pt>
                <c:pt idx="6">
                  <c:v>5000</c:v>
                </c:pt>
                <c:pt idx="7">
                  <c:v>45000</c:v>
                </c:pt>
                <c:pt idx="8">
                  <c:v>110000</c:v>
                </c:pt>
                <c:pt idx="9">
                  <c:v>6000</c:v>
                </c:pt>
                <c:pt idx="10">
                  <c:v>4000</c:v>
                </c:pt>
                <c:pt idx="11">
                  <c:v>570000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2929920"/>
        <c:axId val="32705344"/>
      </c:barChart>
      <c:catAx>
        <c:axId val="14292992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aseline="0">
                <a:solidFill>
                  <a:schemeClr val="tx1"/>
                </a:solidFill>
              </a:defRPr>
            </a:pPr>
            <a:endParaRPr lang="sl-SI"/>
          </a:p>
        </c:txPr>
        <c:crossAx val="32705344"/>
        <c:crosses val="autoZero"/>
        <c:auto val="1"/>
        <c:lblAlgn val="ctr"/>
        <c:lblOffset val="100"/>
        <c:noMultiLvlLbl val="0"/>
      </c:catAx>
      <c:valAx>
        <c:axId val="32705344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142929920"/>
        <c:crosses val="autoZero"/>
        <c:crossBetween val="between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7321726290750331"/>
          <c:y val="0.93666934426194159"/>
          <c:w val="0.39974473842290154"/>
          <c:h val="5.3987798467640451E-2"/>
        </c:manualLayout>
      </c:layout>
      <c:overlay val="0"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580764028803371"/>
          <c:y val="9.0920945803575043E-2"/>
          <c:w val="0.78442266310502151"/>
          <c:h val="0.5678545695126135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2012</c:v>
                </c:pt>
              </c:strCache>
            </c:strRef>
          </c:tx>
          <c:invertIfNegative val="0"/>
          <c:cat>
            <c:strRef>
              <c:f>List1!$A$2:$A$10</c:f>
              <c:strCache>
                <c:ptCount val="9"/>
                <c:pt idx="0">
                  <c:v>CŠOD-ŠVN, vstopnine, prevozi</c:v>
                </c:pt>
                <c:pt idx="1">
                  <c:v>Telefonske storitve, poštnina</c:v>
                </c:pt>
                <c:pt idx="2">
                  <c:v>Čistilne storitve</c:v>
                </c:pt>
                <c:pt idx="3">
                  <c:v>Vzdrževanje ostale opreme</c:v>
                </c:pt>
                <c:pt idx="4">
                  <c:v>Vzdrževanje in popr.vozil</c:v>
                </c:pt>
                <c:pt idx="5">
                  <c:v>Registracija in zavar.vozil</c:v>
                </c:pt>
                <c:pt idx="6">
                  <c:v>Stroški varovnaja zgradb </c:v>
                </c:pt>
                <c:pt idx="7">
                  <c:v>Stroški vzdrževanja objektov</c:v>
                </c:pt>
                <c:pt idx="8">
                  <c:v>Voda</c:v>
                </c:pt>
              </c:strCache>
            </c:strRef>
          </c:cat>
          <c:val>
            <c:numRef>
              <c:f>List1!$B$2:$B$10</c:f>
              <c:numCache>
                <c:formatCode>#,##0_ ;\-#,##0" "</c:formatCode>
                <c:ptCount val="9"/>
                <c:pt idx="0">
                  <c:v>111255</c:v>
                </c:pt>
                <c:pt idx="1">
                  <c:v>12645</c:v>
                </c:pt>
                <c:pt idx="2">
                  <c:v>25134</c:v>
                </c:pt>
                <c:pt idx="3">
                  <c:v>20987</c:v>
                </c:pt>
                <c:pt idx="4">
                  <c:v>423</c:v>
                </c:pt>
                <c:pt idx="5">
                  <c:v>690</c:v>
                </c:pt>
                <c:pt idx="6">
                  <c:v>17013</c:v>
                </c:pt>
                <c:pt idx="7">
                  <c:v>17571</c:v>
                </c:pt>
                <c:pt idx="8">
                  <c:v>14259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2013</c:v>
                </c:pt>
              </c:strCache>
            </c:strRef>
          </c:tx>
          <c:invertIfNegative val="0"/>
          <c:cat>
            <c:strRef>
              <c:f>List1!$A$2:$A$10</c:f>
              <c:strCache>
                <c:ptCount val="9"/>
                <c:pt idx="0">
                  <c:v>CŠOD-ŠVN, vstopnine, prevozi</c:v>
                </c:pt>
                <c:pt idx="1">
                  <c:v>Telefonske storitve, poštnina</c:v>
                </c:pt>
                <c:pt idx="2">
                  <c:v>Čistilne storitve</c:v>
                </c:pt>
                <c:pt idx="3">
                  <c:v>Vzdrževanje ostale opreme</c:v>
                </c:pt>
                <c:pt idx="4">
                  <c:v>Vzdrževanje in popr.vozil</c:v>
                </c:pt>
                <c:pt idx="5">
                  <c:v>Registracija in zavar.vozil</c:v>
                </c:pt>
                <c:pt idx="6">
                  <c:v>Stroški varovnaja zgradb </c:v>
                </c:pt>
                <c:pt idx="7">
                  <c:v>Stroški vzdrževanja objektov</c:v>
                </c:pt>
                <c:pt idx="8">
                  <c:v>Voda</c:v>
                </c:pt>
              </c:strCache>
            </c:strRef>
          </c:cat>
          <c:val>
            <c:numRef>
              <c:f>List1!$C$2:$C$10</c:f>
              <c:numCache>
                <c:formatCode>#,##0_ ;\-#,##0" "</c:formatCode>
                <c:ptCount val="9"/>
                <c:pt idx="0">
                  <c:v>93142</c:v>
                </c:pt>
                <c:pt idx="1">
                  <c:v>12568</c:v>
                </c:pt>
                <c:pt idx="2">
                  <c:v>24891</c:v>
                </c:pt>
                <c:pt idx="3">
                  <c:v>18457</c:v>
                </c:pt>
                <c:pt idx="4">
                  <c:v>325</c:v>
                </c:pt>
                <c:pt idx="5">
                  <c:v>669</c:v>
                </c:pt>
                <c:pt idx="6">
                  <c:v>17551</c:v>
                </c:pt>
                <c:pt idx="7">
                  <c:v>31975</c:v>
                </c:pt>
                <c:pt idx="8">
                  <c:v>18569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Plan 2014</c:v>
                </c:pt>
              </c:strCache>
            </c:strRef>
          </c:tx>
          <c:invertIfNegative val="0"/>
          <c:cat>
            <c:strRef>
              <c:f>List1!$A$2:$A$10</c:f>
              <c:strCache>
                <c:ptCount val="9"/>
                <c:pt idx="0">
                  <c:v>CŠOD-ŠVN, vstopnine, prevozi</c:v>
                </c:pt>
                <c:pt idx="1">
                  <c:v>Telefonske storitve, poštnina</c:v>
                </c:pt>
                <c:pt idx="2">
                  <c:v>Čistilne storitve</c:v>
                </c:pt>
                <c:pt idx="3">
                  <c:v>Vzdrževanje ostale opreme</c:v>
                </c:pt>
                <c:pt idx="4">
                  <c:v>Vzdrževanje in popr.vozil</c:v>
                </c:pt>
                <c:pt idx="5">
                  <c:v>Registracija in zavar.vozil</c:v>
                </c:pt>
                <c:pt idx="6">
                  <c:v>Stroški varovnaja zgradb </c:v>
                </c:pt>
                <c:pt idx="7">
                  <c:v>Stroški vzdrževanja objektov</c:v>
                </c:pt>
                <c:pt idx="8">
                  <c:v>Voda</c:v>
                </c:pt>
              </c:strCache>
            </c:strRef>
          </c:cat>
          <c:val>
            <c:numRef>
              <c:f>List1!$D$2:$D$10</c:f>
              <c:numCache>
                <c:formatCode>#,##0_ ;\-#,##0" "</c:formatCode>
                <c:ptCount val="9"/>
                <c:pt idx="0">
                  <c:v>95000</c:v>
                </c:pt>
                <c:pt idx="1">
                  <c:v>12500</c:v>
                </c:pt>
                <c:pt idx="2">
                  <c:v>25000</c:v>
                </c:pt>
                <c:pt idx="3">
                  <c:v>21000</c:v>
                </c:pt>
                <c:pt idx="4">
                  <c:v>1000</c:v>
                </c:pt>
                <c:pt idx="5">
                  <c:v>700</c:v>
                </c:pt>
                <c:pt idx="6">
                  <c:v>19000</c:v>
                </c:pt>
                <c:pt idx="7">
                  <c:v>33000</c:v>
                </c:pt>
                <c:pt idx="8">
                  <c:v>25000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786432"/>
        <c:axId val="32707648"/>
      </c:barChart>
      <c:catAx>
        <c:axId val="3278643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aseline="0">
                <a:solidFill>
                  <a:schemeClr val="tx1"/>
                </a:solidFill>
              </a:defRPr>
            </a:pPr>
            <a:endParaRPr lang="sl-SI"/>
          </a:p>
        </c:txPr>
        <c:crossAx val="32707648"/>
        <c:crosses val="autoZero"/>
        <c:auto val="1"/>
        <c:lblAlgn val="ctr"/>
        <c:lblOffset val="100"/>
        <c:noMultiLvlLbl val="0"/>
      </c:catAx>
      <c:valAx>
        <c:axId val="32707648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32786432"/>
        <c:crosses val="autoZero"/>
        <c:crossBetween val="between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8082626426645269"/>
          <c:y val="0.88236347673901916"/>
          <c:w val="0.51598714259450418"/>
          <c:h val="6.102192997195742E-2"/>
        </c:manualLayout>
      </c:layout>
      <c:overlay val="0"/>
      <c:txPr>
        <a:bodyPr/>
        <a:lstStyle/>
        <a:p>
          <a:pPr>
            <a:defRPr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srgbClr val="FFFFCC">
        <a:alpha val="0"/>
      </a:srgb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580764028803371"/>
          <c:y val="9.0920945803575043E-2"/>
          <c:w val="0.78442266310502151"/>
          <c:h val="0.5678545695126135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2012</c:v>
                </c:pt>
              </c:strCache>
            </c:strRef>
          </c:tx>
          <c:invertIfNegative val="0"/>
          <c:cat>
            <c:strRef>
              <c:f>List1!$A$2:$A$9</c:f>
              <c:strCache>
                <c:ptCount val="8"/>
                <c:pt idx="0">
                  <c:v>Komunalne storitve, smeti</c:v>
                </c:pt>
                <c:pt idx="1">
                  <c:v>Dimnikarske storitve</c:v>
                </c:pt>
                <c:pt idx="2">
                  <c:v>Vzdrž. računalniških progr.</c:v>
                </c:pt>
                <c:pt idx="3">
                  <c:v>Tiskarske, oglašev.,založ.stor.</c:v>
                </c:pt>
                <c:pt idx="4">
                  <c:v>Sanitarni pregledi</c:v>
                </c:pt>
                <c:pt idx="5">
                  <c:v>Zdravniški pregledi</c:v>
                </c:pt>
                <c:pt idx="6">
                  <c:v>Avtorski honor., podj.pogodbe</c:v>
                </c:pt>
                <c:pt idx="7">
                  <c:v>Agencijska prov.+bančne st.</c:v>
                </c:pt>
              </c:strCache>
            </c:strRef>
          </c:cat>
          <c:val>
            <c:numRef>
              <c:f>List1!$B$2:$B$9</c:f>
              <c:numCache>
                <c:formatCode>#,##0_ ;\-#,##0" "</c:formatCode>
                <c:ptCount val="8"/>
                <c:pt idx="0">
                  <c:v>19934</c:v>
                </c:pt>
                <c:pt idx="1">
                  <c:v>1905</c:v>
                </c:pt>
                <c:pt idx="2">
                  <c:v>5681</c:v>
                </c:pt>
                <c:pt idx="3">
                  <c:v>3510</c:v>
                </c:pt>
                <c:pt idx="4">
                  <c:v>2684</c:v>
                </c:pt>
                <c:pt idx="5">
                  <c:v>2047</c:v>
                </c:pt>
                <c:pt idx="6">
                  <c:v>0</c:v>
                </c:pt>
                <c:pt idx="7">
                  <c:v>930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2013</c:v>
                </c:pt>
              </c:strCache>
            </c:strRef>
          </c:tx>
          <c:invertIfNegative val="0"/>
          <c:cat>
            <c:strRef>
              <c:f>List1!$A$2:$A$9</c:f>
              <c:strCache>
                <c:ptCount val="8"/>
                <c:pt idx="0">
                  <c:v>Komunalne storitve, smeti</c:v>
                </c:pt>
                <c:pt idx="1">
                  <c:v>Dimnikarske storitve</c:v>
                </c:pt>
                <c:pt idx="2">
                  <c:v>Vzdrž. računalniških progr.</c:v>
                </c:pt>
                <c:pt idx="3">
                  <c:v>Tiskarske, oglašev.,založ.stor.</c:v>
                </c:pt>
                <c:pt idx="4">
                  <c:v>Sanitarni pregledi</c:v>
                </c:pt>
                <c:pt idx="5">
                  <c:v>Zdravniški pregledi</c:v>
                </c:pt>
                <c:pt idx="6">
                  <c:v>Avtorski honor., podj.pogodbe</c:v>
                </c:pt>
                <c:pt idx="7">
                  <c:v>Agencijska prov.+bančne st.</c:v>
                </c:pt>
              </c:strCache>
            </c:strRef>
          </c:cat>
          <c:val>
            <c:numRef>
              <c:f>List1!$C$2:$C$9</c:f>
              <c:numCache>
                <c:formatCode>#,##0_ ;\-#,##0" "</c:formatCode>
                <c:ptCount val="8"/>
                <c:pt idx="0">
                  <c:v>19631</c:v>
                </c:pt>
                <c:pt idx="1">
                  <c:v>1279</c:v>
                </c:pt>
                <c:pt idx="2">
                  <c:v>6291</c:v>
                </c:pt>
                <c:pt idx="3">
                  <c:v>10852</c:v>
                </c:pt>
                <c:pt idx="4">
                  <c:v>2459</c:v>
                </c:pt>
                <c:pt idx="5">
                  <c:v>2185</c:v>
                </c:pt>
                <c:pt idx="6">
                  <c:v>600</c:v>
                </c:pt>
                <c:pt idx="7">
                  <c:v>759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Plan 2014</c:v>
                </c:pt>
              </c:strCache>
            </c:strRef>
          </c:tx>
          <c:invertIfNegative val="0"/>
          <c:cat>
            <c:strRef>
              <c:f>List1!$A$2:$A$9</c:f>
              <c:strCache>
                <c:ptCount val="8"/>
                <c:pt idx="0">
                  <c:v>Komunalne storitve, smeti</c:v>
                </c:pt>
                <c:pt idx="1">
                  <c:v>Dimnikarske storitve</c:v>
                </c:pt>
                <c:pt idx="2">
                  <c:v>Vzdrž. računalniških progr.</c:v>
                </c:pt>
                <c:pt idx="3">
                  <c:v>Tiskarske, oglašev.,založ.stor.</c:v>
                </c:pt>
                <c:pt idx="4">
                  <c:v>Sanitarni pregledi</c:v>
                </c:pt>
                <c:pt idx="5">
                  <c:v>Zdravniški pregledi</c:v>
                </c:pt>
                <c:pt idx="6">
                  <c:v>Avtorski honor., podj.pogodbe</c:v>
                </c:pt>
                <c:pt idx="7">
                  <c:v>Agencijska prov.+bančne st.</c:v>
                </c:pt>
              </c:strCache>
            </c:strRef>
          </c:cat>
          <c:val>
            <c:numRef>
              <c:f>List1!$D$2:$D$9</c:f>
              <c:numCache>
                <c:formatCode>#,##0_ ;\-#,##0" "</c:formatCode>
                <c:ptCount val="8"/>
                <c:pt idx="0">
                  <c:v>19600</c:v>
                </c:pt>
                <c:pt idx="1">
                  <c:v>1300</c:v>
                </c:pt>
                <c:pt idx="2">
                  <c:v>6300</c:v>
                </c:pt>
                <c:pt idx="3">
                  <c:v>7000</c:v>
                </c:pt>
                <c:pt idx="4">
                  <c:v>2500</c:v>
                </c:pt>
                <c:pt idx="5">
                  <c:v>2200</c:v>
                </c:pt>
                <c:pt idx="6">
                  <c:v>0</c:v>
                </c:pt>
                <c:pt idx="7">
                  <c:v>800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785408"/>
        <c:axId val="32709952"/>
      </c:barChart>
      <c:catAx>
        <c:axId val="3278540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100" baseline="0">
                <a:solidFill>
                  <a:schemeClr val="tx1"/>
                </a:solidFill>
              </a:defRPr>
            </a:pPr>
            <a:endParaRPr lang="sl-SI"/>
          </a:p>
        </c:txPr>
        <c:crossAx val="32709952"/>
        <c:crosses val="autoZero"/>
        <c:auto val="1"/>
        <c:lblAlgn val="ctr"/>
        <c:lblOffset val="100"/>
        <c:noMultiLvlLbl val="0"/>
      </c:catAx>
      <c:valAx>
        <c:axId val="32709952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32785408"/>
        <c:crosses val="autoZero"/>
        <c:crossBetween val="between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8082626426645269"/>
          <c:y val="0.88236347673901916"/>
          <c:w val="0.51598714259450418"/>
          <c:h val="6.102192997195742E-2"/>
        </c:manualLayout>
      </c:layout>
      <c:overlay val="0"/>
      <c:txPr>
        <a:bodyPr/>
        <a:lstStyle/>
        <a:p>
          <a:pPr>
            <a:defRPr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srgbClr val="FFFFCC">
        <a:alpha val="0"/>
      </a:srgb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580757885413671"/>
          <c:y val="7.1167966939475094E-2"/>
          <c:w val="0.78442266310502151"/>
          <c:h val="0.5678545695126135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2012</c:v>
                </c:pt>
              </c:strCache>
            </c:strRef>
          </c:tx>
          <c:invertIfNegative val="0"/>
          <c:cat>
            <c:strRef>
              <c:f>List1!$A$2:$A$10</c:f>
              <c:strCache>
                <c:ptCount val="9"/>
                <c:pt idx="0">
                  <c:v>Prijavnine za tekmovanja uč.</c:v>
                </c:pt>
                <c:pt idx="1">
                  <c:v>Stroški izobraž.zaposlenih</c:v>
                </c:pt>
                <c:pt idx="2">
                  <c:v>Stroški reprezentance</c:v>
                </c:pt>
                <c:pt idx="3">
                  <c:v>Druge storitve</c:v>
                </c:pt>
                <c:pt idx="4">
                  <c:v>Reviz., svetovalne st.,razpisi</c:v>
                </c:pt>
                <c:pt idx="5">
                  <c:v>Varstvo pri delu</c:v>
                </c:pt>
                <c:pt idx="6">
                  <c:v>Sodni str., str.odvetnikov</c:v>
                </c:pt>
                <c:pt idx="7">
                  <c:v>Zavarovalna premija</c:v>
                </c:pt>
                <c:pt idx="8">
                  <c:v>Nadomestila del.-dnev.kil.</c:v>
                </c:pt>
              </c:strCache>
            </c:strRef>
          </c:cat>
          <c:val>
            <c:numRef>
              <c:f>List1!$B$2:$B$10</c:f>
              <c:numCache>
                <c:formatCode>#,##0_ ;\-#,##0" "</c:formatCode>
                <c:ptCount val="9"/>
                <c:pt idx="0">
                  <c:v>1626</c:v>
                </c:pt>
                <c:pt idx="1">
                  <c:v>2810</c:v>
                </c:pt>
                <c:pt idx="2">
                  <c:v>1066</c:v>
                </c:pt>
                <c:pt idx="3">
                  <c:v>4197</c:v>
                </c:pt>
                <c:pt idx="4">
                  <c:v>3948</c:v>
                </c:pt>
                <c:pt idx="5">
                  <c:v>1989</c:v>
                </c:pt>
                <c:pt idx="6">
                  <c:v>0</c:v>
                </c:pt>
                <c:pt idx="7">
                  <c:v>12209</c:v>
                </c:pt>
                <c:pt idx="8">
                  <c:v>11865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2013</c:v>
                </c:pt>
              </c:strCache>
            </c:strRef>
          </c:tx>
          <c:invertIfNegative val="0"/>
          <c:cat>
            <c:strRef>
              <c:f>List1!$A$2:$A$10</c:f>
              <c:strCache>
                <c:ptCount val="9"/>
                <c:pt idx="0">
                  <c:v>Prijavnine za tekmovanja uč.</c:v>
                </c:pt>
                <c:pt idx="1">
                  <c:v>Stroški izobraž.zaposlenih</c:v>
                </c:pt>
                <c:pt idx="2">
                  <c:v>Stroški reprezentance</c:v>
                </c:pt>
                <c:pt idx="3">
                  <c:v>Druge storitve</c:v>
                </c:pt>
                <c:pt idx="4">
                  <c:v>Reviz., svetovalne st.,razpisi</c:v>
                </c:pt>
                <c:pt idx="5">
                  <c:v>Varstvo pri delu</c:v>
                </c:pt>
                <c:pt idx="6">
                  <c:v>Sodni str., str.odvetnikov</c:v>
                </c:pt>
                <c:pt idx="7">
                  <c:v>Zavarovalna premija</c:v>
                </c:pt>
                <c:pt idx="8">
                  <c:v>Nadomestila del.-dnev.kil.</c:v>
                </c:pt>
              </c:strCache>
            </c:strRef>
          </c:cat>
          <c:val>
            <c:numRef>
              <c:f>List1!$C$2:$C$10</c:f>
              <c:numCache>
                <c:formatCode>#,##0_ ;\-#,##0" "</c:formatCode>
                <c:ptCount val="9"/>
                <c:pt idx="0">
                  <c:v>1471</c:v>
                </c:pt>
                <c:pt idx="1">
                  <c:v>3156</c:v>
                </c:pt>
                <c:pt idx="2">
                  <c:v>747</c:v>
                </c:pt>
                <c:pt idx="3">
                  <c:v>3678</c:v>
                </c:pt>
                <c:pt idx="4">
                  <c:v>1099</c:v>
                </c:pt>
                <c:pt idx="5">
                  <c:v>1324</c:v>
                </c:pt>
                <c:pt idx="6">
                  <c:v>0</c:v>
                </c:pt>
                <c:pt idx="7">
                  <c:v>12191</c:v>
                </c:pt>
                <c:pt idx="8">
                  <c:v>10651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Plan 2014</c:v>
                </c:pt>
              </c:strCache>
            </c:strRef>
          </c:tx>
          <c:invertIfNegative val="0"/>
          <c:cat>
            <c:strRef>
              <c:f>List1!$A$2:$A$10</c:f>
              <c:strCache>
                <c:ptCount val="9"/>
                <c:pt idx="0">
                  <c:v>Prijavnine za tekmovanja uč.</c:v>
                </c:pt>
                <c:pt idx="1">
                  <c:v>Stroški izobraž.zaposlenih</c:v>
                </c:pt>
                <c:pt idx="2">
                  <c:v>Stroški reprezentance</c:v>
                </c:pt>
                <c:pt idx="3">
                  <c:v>Druge storitve</c:v>
                </c:pt>
                <c:pt idx="4">
                  <c:v>Reviz., svetovalne st.,razpisi</c:v>
                </c:pt>
                <c:pt idx="5">
                  <c:v>Varstvo pri delu</c:v>
                </c:pt>
                <c:pt idx="6">
                  <c:v>Sodni str., str.odvetnikov</c:v>
                </c:pt>
                <c:pt idx="7">
                  <c:v>Zavarovalna premija</c:v>
                </c:pt>
                <c:pt idx="8">
                  <c:v>Nadomestila del.-dnev.kil.</c:v>
                </c:pt>
              </c:strCache>
            </c:strRef>
          </c:cat>
          <c:val>
            <c:numRef>
              <c:f>List1!$D$2:$D$10</c:f>
              <c:numCache>
                <c:formatCode>_-* #,##0" "_ _-;\-* #,##0" "_ _-;_-* "-"??" "_ _-;_-@_-</c:formatCode>
                <c:ptCount val="9"/>
                <c:pt idx="0">
                  <c:v>1500</c:v>
                </c:pt>
                <c:pt idx="1">
                  <c:v>5000</c:v>
                </c:pt>
                <c:pt idx="2">
                  <c:v>1000</c:v>
                </c:pt>
                <c:pt idx="3">
                  <c:v>4000</c:v>
                </c:pt>
                <c:pt idx="4">
                  <c:v>1100</c:v>
                </c:pt>
                <c:pt idx="5">
                  <c:v>1500</c:v>
                </c:pt>
                <c:pt idx="6" formatCode="0">
                  <c:v>0</c:v>
                </c:pt>
                <c:pt idx="7">
                  <c:v>12200</c:v>
                </c:pt>
                <c:pt idx="8">
                  <c:v>11000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3751040"/>
        <c:axId val="143056192"/>
      </c:barChart>
      <c:catAx>
        <c:axId val="337510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 baseline="0">
                <a:solidFill>
                  <a:schemeClr val="tx1"/>
                </a:solidFill>
              </a:defRPr>
            </a:pPr>
            <a:endParaRPr lang="sl-SI"/>
          </a:p>
        </c:txPr>
        <c:crossAx val="143056192"/>
        <c:crosses val="autoZero"/>
        <c:auto val="1"/>
        <c:lblAlgn val="ctr"/>
        <c:lblOffset val="100"/>
        <c:noMultiLvlLbl val="0"/>
      </c:catAx>
      <c:valAx>
        <c:axId val="143056192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33751040"/>
        <c:crosses val="autoZero"/>
        <c:crossBetween val="between"/>
        <c:majorUnit val="5000"/>
      </c:valAx>
      <c:spPr>
        <a:solidFill>
          <a:srgbClr val="FFFFCC"/>
        </a:solidFill>
      </c:spPr>
    </c:plotArea>
    <c:legend>
      <c:legendPos val="b"/>
      <c:layout/>
      <c:overlay val="0"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580764028803371"/>
          <c:y val="9.0920945803575043E-2"/>
          <c:w val="0.75707243182361472"/>
          <c:h val="0.571099769245333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2012</c:v>
                </c:pt>
              </c:strCache>
            </c:strRef>
          </c:tx>
          <c:invertIfNegative val="0"/>
          <c:cat>
            <c:strRef>
              <c:f>List1!$A$2:$A$6</c:f>
              <c:strCache>
                <c:ptCount val="5"/>
                <c:pt idx="0">
                  <c:v>Obračunan PV - grad.obj.</c:v>
                </c:pt>
                <c:pt idx="1">
                  <c:v>Obračunan PV - oprema</c:v>
                </c:pt>
                <c:pt idx="2">
                  <c:v>Obračunan PV - DI</c:v>
                </c:pt>
                <c:pt idx="3">
                  <c:v>Strošek AM - v izk.prih.in odh.</c:v>
                </c:pt>
                <c:pt idx="4">
                  <c:v>Strošek AM - v breme obv.za sr.v upr.</c:v>
                </c:pt>
              </c:strCache>
            </c:strRef>
          </c:cat>
          <c:val>
            <c:numRef>
              <c:f>List1!$B$2:$B$6</c:f>
              <c:numCache>
                <c:formatCode>#,##0</c:formatCode>
                <c:ptCount val="5"/>
                <c:pt idx="0">
                  <c:v>288808</c:v>
                </c:pt>
                <c:pt idx="1">
                  <c:v>62897</c:v>
                </c:pt>
                <c:pt idx="2">
                  <c:v>30806</c:v>
                </c:pt>
                <c:pt idx="3">
                  <c:v>19290</c:v>
                </c:pt>
                <c:pt idx="4">
                  <c:v>363221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2013</c:v>
                </c:pt>
              </c:strCache>
            </c:strRef>
          </c:tx>
          <c:invertIfNegative val="0"/>
          <c:cat>
            <c:strRef>
              <c:f>List1!$A$2:$A$6</c:f>
              <c:strCache>
                <c:ptCount val="5"/>
                <c:pt idx="0">
                  <c:v>Obračunan PV - grad.obj.</c:v>
                </c:pt>
                <c:pt idx="1">
                  <c:v>Obračunan PV - oprema</c:v>
                </c:pt>
                <c:pt idx="2">
                  <c:v>Obračunan PV - DI</c:v>
                </c:pt>
                <c:pt idx="3">
                  <c:v>Strošek AM - v izk.prih.in odh.</c:v>
                </c:pt>
                <c:pt idx="4">
                  <c:v>Strošek AM - v breme obv.za sr.v upr.</c:v>
                </c:pt>
              </c:strCache>
            </c:strRef>
          </c:cat>
          <c:val>
            <c:numRef>
              <c:f>List1!$C$2:$C$6</c:f>
              <c:numCache>
                <c:formatCode>#,##0</c:formatCode>
                <c:ptCount val="5"/>
                <c:pt idx="0">
                  <c:v>288579</c:v>
                </c:pt>
                <c:pt idx="1">
                  <c:v>43964</c:v>
                </c:pt>
                <c:pt idx="2">
                  <c:v>18654</c:v>
                </c:pt>
                <c:pt idx="3">
                  <c:v>21609</c:v>
                </c:pt>
                <c:pt idx="4">
                  <c:v>329588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Plan 2014</c:v>
                </c:pt>
              </c:strCache>
            </c:strRef>
          </c:tx>
          <c:invertIfNegative val="0"/>
          <c:cat>
            <c:strRef>
              <c:f>List1!$A$2:$A$6</c:f>
              <c:strCache>
                <c:ptCount val="5"/>
                <c:pt idx="0">
                  <c:v>Obračunan PV - grad.obj.</c:v>
                </c:pt>
                <c:pt idx="1">
                  <c:v>Obračunan PV - oprema</c:v>
                </c:pt>
                <c:pt idx="2">
                  <c:v>Obračunan PV - DI</c:v>
                </c:pt>
                <c:pt idx="3">
                  <c:v>Strošek AM - v izk.prih.in odh.</c:v>
                </c:pt>
                <c:pt idx="4">
                  <c:v>Strošek AM - v breme obv.za sr.v upr.</c:v>
                </c:pt>
              </c:strCache>
            </c:strRef>
          </c:cat>
          <c:val>
            <c:numRef>
              <c:f>List1!$D$2:$D$6</c:f>
              <c:numCache>
                <c:formatCode>_-* #,##0" "_ _-;\-* #,##0" "_ _-;_-* "-"??" "_ _-;_-@_-</c:formatCode>
                <c:ptCount val="5"/>
                <c:pt idx="0">
                  <c:v>288600</c:v>
                </c:pt>
                <c:pt idx="1">
                  <c:v>45000</c:v>
                </c:pt>
                <c:pt idx="2">
                  <c:v>16000</c:v>
                </c:pt>
                <c:pt idx="3">
                  <c:v>20000</c:v>
                </c:pt>
                <c:pt idx="4">
                  <c:v>329600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3754624"/>
        <c:axId val="32720576"/>
      </c:barChart>
      <c:catAx>
        <c:axId val="337546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aseline="0">
                <a:solidFill>
                  <a:schemeClr val="tx1"/>
                </a:solidFill>
              </a:defRPr>
            </a:pPr>
            <a:endParaRPr lang="sl-SI"/>
          </a:p>
        </c:txPr>
        <c:crossAx val="32720576"/>
        <c:crosses val="autoZero"/>
        <c:auto val="1"/>
        <c:lblAlgn val="ctr"/>
        <c:lblOffset val="100"/>
        <c:noMultiLvlLbl val="0"/>
      </c:catAx>
      <c:valAx>
        <c:axId val="32720576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33754624"/>
        <c:crosses val="autoZero"/>
        <c:crossBetween val="between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32096967121908537"/>
          <c:y val="0.86141346583630274"/>
          <c:w val="0.38106566011717824"/>
          <c:h val="5.8718628451389247E-2"/>
        </c:manualLayout>
      </c:layout>
      <c:overlay val="0"/>
      <c:txPr>
        <a:bodyPr/>
        <a:lstStyle/>
        <a:p>
          <a:pPr>
            <a:defRPr sz="12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3689498024"/>
          <c:y val="3.0102626453308162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2012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Drugi stroški - kvota inval.</c:v>
                </c:pt>
                <c:pt idx="1">
                  <c:v>Finančni odhodki</c:v>
                </c:pt>
                <c:pt idx="2">
                  <c:v>Drugi izredni odhodki</c:v>
                </c:pt>
              </c:strCache>
            </c:strRef>
          </c:cat>
          <c:val>
            <c:numRef>
              <c:f>List1!$B$2:$B$4</c:f>
              <c:numCache>
                <c:formatCode>#,##0_ ;\-#,##0" "</c:formatCode>
                <c:ptCount val="3"/>
                <c:pt idx="0">
                  <c:v>10590</c:v>
                </c:pt>
                <c:pt idx="1">
                  <c:v>23</c:v>
                </c:pt>
                <c:pt idx="2">
                  <c:v>595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2013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Drugi stroški - kvota inval.</c:v>
                </c:pt>
                <c:pt idx="1">
                  <c:v>Finančni odhodki</c:v>
                </c:pt>
                <c:pt idx="2">
                  <c:v>Drugi izredni odhodki</c:v>
                </c:pt>
              </c:strCache>
            </c:strRef>
          </c:cat>
          <c:val>
            <c:numRef>
              <c:f>List1!$C$2:$C$4</c:f>
              <c:numCache>
                <c:formatCode>#,##0_ ;\-#,##0" "</c:formatCode>
                <c:ptCount val="3"/>
                <c:pt idx="0">
                  <c:v>13027</c:v>
                </c:pt>
                <c:pt idx="1">
                  <c:v>1</c:v>
                </c:pt>
                <c:pt idx="2">
                  <c:v>0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2014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Drugi stroški - kvota inval.</c:v>
                </c:pt>
                <c:pt idx="1">
                  <c:v>Finančni odhodki</c:v>
                </c:pt>
                <c:pt idx="2">
                  <c:v>Drugi izredni odhodki</c:v>
                </c:pt>
              </c:strCache>
            </c:strRef>
          </c:cat>
          <c:val>
            <c:numRef>
              <c:f>List1!$D$2:$D$4</c:f>
              <c:numCache>
                <c:formatCode>#,##0_ ;\-#,##0" "</c:formatCode>
                <c:ptCount val="3"/>
                <c:pt idx="0">
                  <c:v>13000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3836544"/>
        <c:axId val="32723456"/>
      </c:barChart>
      <c:catAx>
        <c:axId val="3383654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32723456"/>
        <c:crosses val="autoZero"/>
        <c:auto val="1"/>
        <c:lblAlgn val="ctr"/>
        <c:lblOffset val="100"/>
        <c:noMultiLvlLbl val="0"/>
      </c:catAx>
      <c:valAx>
        <c:axId val="32723456"/>
        <c:scaling>
          <c:orientation val="minMax"/>
          <c:max val="7000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33836544"/>
        <c:crosses val="autoZero"/>
        <c:crossBetween val="between"/>
        <c:majorUnit val="500"/>
        <c:minorUnit val="50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7474981923075831"/>
          <c:y val="0.77240858260763634"/>
          <c:w val="0.39232560957126072"/>
          <c:h val="4.9940986737119122E-2"/>
        </c:manualLayout>
      </c:layout>
      <c:overlay val="1"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6556992496"/>
          <c:y val="3.0102659818651862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2012</c:v>
                </c:pt>
              </c:strCache>
            </c:strRef>
          </c:tx>
          <c:invertIfNegative val="0"/>
          <c:cat>
            <c:strRef>
              <c:f>List1!$A$2:$A$8</c:f>
              <c:strCache>
                <c:ptCount val="7"/>
                <c:pt idx="0">
                  <c:v>Prihodki prehrana - ostali</c:v>
                </c:pt>
                <c:pt idx="1">
                  <c:v>Prihodki UČENCI - prehrana</c:v>
                </c:pt>
                <c:pt idx="2">
                  <c:v>Prihodki UČENCI - ostale dejav.</c:v>
                </c:pt>
                <c:pt idx="3">
                  <c:v>Prihodki VRTEC Iv.G.-otr.malice</c:v>
                </c:pt>
                <c:pt idx="4">
                  <c:v>TD - prehrana zaposl.+uporabnine</c:v>
                </c:pt>
                <c:pt idx="5">
                  <c:v>Finančni in drugi prihodki</c:v>
                </c:pt>
                <c:pt idx="6">
                  <c:v>Skupaj prihodki:</c:v>
                </c:pt>
              </c:strCache>
            </c:strRef>
          </c:cat>
          <c:val>
            <c:numRef>
              <c:f>List1!$B$2:$B$8</c:f>
              <c:numCache>
                <c:formatCode>#,##0_ ;\-#,##0" "</c:formatCode>
                <c:ptCount val="7"/>
                <c:pt idx="0">
                  <c:v>0</c:v>
                </c:pt>
                <c:pt idx="1">
                  <c:v>292407</c:v>
                </c:pt>
                <c:pt idx="2">
                  <c:v>101167</c:v>
                </c:pt>
                <c:pt idx="3">
                  <c:v>48228</c:v>
                </c:pt>
                <c:pt idx="4">
                  <c:v>50396</c:v>
                </c:pt>
                <c:pt idx="5">
                  <c:v>8729</c:v>
                </c:pt>
                <c:pt idx="6">
                  <c:v>500927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2013</c:v>
                </c:pt>
              </c:strCache>
            </c:strRef>
          </c:tx>
          <c:invertIfNegative val="0"/>
          <c:cat>
            <c:strRef>
              <c:f>List1!$A$2:$A$8</c:f>
              <c:strCache>
                <c:ptCount val="7"/>
                <c:pt idx="0">
                  <c:v>Prihodki prehrana - ostali</c:v>
                </c:pt>
                <c:pt idx="1">
                  <c:v>Prihodki UČENCI - prehrana</c:v>
                </c:pt>
                <c:pt idx="2">
                  <c:v>Prihodki UČENCI - ostale dejav.</c:v>
                </c:pt>
                <c:pt idx="3">
                  <c:v>Prihodki VRTEC Iv.G.-otr.malice</c:v>
                </c:pt>
                <c:pt idx="4">
                  <c:v>TD - prehrana zaposl.+uporabnine</c:v>
                </c:pt>
                <c:pt idx="5">
                  <c:v>Finančni in drugi prihodki</c:v>
                </c:pt>
                <c:pt idx="6">
                  <c:v>Skupaj prihodki:</c:v>
                </c:pt>
              </c:strCache>
            </c:strRef>
          </c:cat>
          <c:val>
            <c:numRef>
              <c:f>List1!$C$2:$C$8</c:f>
              <c:numCache>
                <c:formatCode>#,##0_ ;\-#,##0" "</c:formatCode>
                <c:ptCount val="7"/>
                <c:pt idx="0">
                  <c:v>425</c:v>
                </c:pt>
                <c:pt idx="1">
                  <c:v>293444</c:v>
                </c:pt>
                <c:pt idx="2">
                  <c:v>77584</c:v>
                </c:pt>
                <c:pt idx="3">
                  <c:v>47821</c:v>
                </c:pt>
                <c:pt idx="4">
                  <c:v>46689</c:v>
                </c:pt>
                <c:pt idx="5">
                  <c:v>37470</c:v>
                </c:pt>
                <c:pt idx="6">
                  <c:v>503433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Plan 2014</c:v>
                </c:pt>
              </c:strCache>
            </c:strRef>
          </c:tx>
          <c:invertIfNegative val="0"/>
          <c:cat>
            <c:strRef>
              <c:f>List1!$A$2:$A$8</c:f>
              <c:strCache>
                <c:ptCount val="7"/>
                <c:pt idx="0">
                  <c:v>Prihodki prehrana - ostali</c:v>
                </c:pt>
                <c:pt idx="1">
                  <c:v>Prihodki UČENCI - prehrana</c:v>
                </c:pt>
                <c:pt idx="2">
                  <c:v>Prihodki UČENCI - ostale dejav.</c:v>
                </c:pt>
                <c:pt idx="3">
                  <c:v>Prihodki VRTEC Iv.G.-otr.malice</c:v>
                </c:pt>
                <c:pt idx="4">
                  <c:v>TD - prehrana zaposl.+uporabnine</c:v>
                </c:pt>
                <c:pt idx="5">
                  <c:v>Finančni in drugi prihodki</c:v>
                </c:pt>
                <c:pt idx="6">
                  <c:v>Skupaj prihodki:</c:v>
                </c:pt>
              </c:strCache>
            </c:strRef>
          </c:cat>
          <c:val>
            <c:numRef>
              <c:f>List1!$D$2:$D$8</c:f>
              <c:numCache>
                <c:formatCode>#,##0_ ;\-#,##0" "</c:formatCode>
                <c:ptCount val="7"/>
                <c:pt idx="0">
                  <c:v>500</c:v>
                </c:pt>
                <c:pt idx="1">
                  <c:v>268000</c:v>
                </c:pt>
                <c:pt idx="2">
                  <c:v>78000</c:v>
                </c:pt>
                <c:pt idx="3">
                  <c:v>48000</c:v>
                </c:pt>
                <c:pt idx="4">
                  <c:v>47000</c:v>
                </c:pt>
                <c:pt idx="5">
                  <c:v>30000</c:v>
                </c:pt>
                <c:pt idx="6">
                  <c:v>471500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1919744"/>
        <c:axId val="76585152"/>
      </c:barChart>
      <c:catAx>
        <c:axId val="10191974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000" baseline="0">
                <a:solidFill>
                  <a:schemeClr val="tx1"/>
                </a:solidFill>
              </a:defRPr>
            </a:pPr>
            <a:endParaRPr lang="sl-SI"/>
          </a:p>
        </c:txPr>
        <c:crossAx val="76585152"/>
        <c:crosses val="autoZero"/>
        <c:auto val="1"/>
        <c:lblAlgn val="ctr"/>
        <c:lblOffset val="100"/>
        <c:noMultiLvlLbl val="0"/>
      </c:catAx>
      <c:valAx>
        <c:axId val="76585152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101919744"/>
        <c:crosses val="autoZero"/>
        <c:crossBetween val="between"/>
      </c:valAx>
      <c:spPr>
        <a:solidFill>
          <a:srgbClr val="F4EBF5">
            <a:alpha val="46000"/>
          </a:srgbClr>
        </a:solidFill>
      </c:spPr>
    </c:plotArea>
    <c:legend>
      <c:legendPos val="b"/>
      <c:layout>
        <c:manualLayout>
          <c:xMode val="edge"/>
          <c:yMode val="edge"/>
          <c:x val="0.30999860959529951"/>
          <c:y val="0.78865658868831778"/>
          <c:w val="0.43549992577450364"/>
          <c:h val="5.1670809082830699E-2"/>
        </c:manualLayout>
      </c:layout>
      <c:overlay val="0"/>
      <c:txPr>
        <a:bodyPr/>
        <a:lstStyle/>
        <a:p>
          <a:pPr>
            <a:defRPr sz="16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srgbClr val="FFCC99">
        <a:alpha val="0"/>
      </a:srgb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071916695675417"/>
          <c:y val="2.7409018373211119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2012</c:v>
                </c:pt>
              </c:strCache>
            </c:strRef>
          </c:tx>
          <c:invertIfNegative val="0"/>
          <c:cat>
            <c:strRef>
              <c:f>List1!$A$2:$A$7</c:f>
              <c:strCache>
                <c:ptCount val="6"/>
                <c:pt idx="0">
                  <c:v>BOD in prispevki</c:v>
                </c:pt>
                <c:pt idx="1">
                  <c:v>Prehrana med delom</c:v>
                </c:pt>
                <c:pt idx="2">
                  <c:v>Prevoz na delo in iz dela</c:v>
                </c:pt>
                <c:pt idx="3">
                  <c:v>Jub.nag.,sold.pom., odpravn.</c:v>
                </c:pt>
                <c:pt idx="4">
                  <c:v>Regres za letni dopust</c:v>
                </c:pt>
                <c:pt idx="5">
                  <c:v>KAD</c:v>
                </c:pt>
              </c:strCache>
            </c:strRef>
          </c:cat>
          <c:val>
            <c:numRef>
              <c:f>List1!$B$2:$B$7</c:f>
              <c:numCache>
                <c:formatCode>#,##0_ ;\-#,##0" "</c:formatCode>
                <c:ptCount val="6"/>
                <c:pt idx="0">
                  <c:v>3193173</c:v>
                </c:pt>
                <c:pt idx="1">
                  <c:v>93112</c:v>
                </c:pt>
                <c:pt idx="2">
                  <c:v>136430</c:v>
                </c:pt>
                <c:pt idx="3">
                  <c:v>53761</c:v>
                </c:pt>
                <c:pt idx="4">
                  <c:v>41557</c:v>
                </c:pt>
                <c:pt idx="5">
                  <c:v>51517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2013</c:v>
                </c:pt>
              </c:strCache>
            </c:strRef>
          </c:tx>
          <c:invertIfNegative val="0"/>
          <c:cat>
            <c:strRef>
              <c:f>List1!$A$2:$A$7</c:f>
              <c:strCache>
                <c:ptCount val="6"/>
                <c:pt idx="0">
                  <c:v>BOD in prispevki</c:v>
                </c:pt>
                <c:pt idx="1">
                  <c:v>Prehrana med delom</c:v>
                </c:pt>
                <c:pt idx="2">
                  <c:v>Prevoz na delo in iz dela</c:v>
                </c:pt>
                <c:pt idx="3">
                  <c:v>Jub.nag.,sold.pom., odpravn.</c:v>
                </c:pt>
                <c:pt idx="4">
                  <c:v>Regres za letni dopust</c:v>
                </c:pt>
                <c:pt idx="5">
                  <c:v>KAD</c:v>
                </c:pt>
              </c:strCache>
            </c:strRef>
          </c:cat>
          <c:val>
            <c:numRef>
              <c:f>List1!$C$2:$C$7</c:f>
              <c:numCache>
                <c:formatCode>#,##0_ ;\-#,##0" "</c:formatCode>
                <c:ptCount val="6"/>
                <c:pt idx="0">
                  <c:v>3043725</c:v>
                </c:pt>
                <c:pt idx="1">
                  <c:v>85831</c:v>
                </c:pt>
                <c:pt idx="2">
                  <c:v>107343</c:v>
                </c:pt>
                <c:pt idx="3">
                  <c:v>11191</c:v>
                </c:pt>
                <c:pt idx="4">
                  <c:v>118702</c:v>
                </c:pt>
                <c:pt idx="5">
                  <c:v>27883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Plan 2014</c:v>
                </c:pt>
              </c:strCache>
            </c:strRef>
          </c:tx>
          <c:invertIfNegative val="0"/>
          <c:cat>
            <c:strRef>
              <c:f>List1!$A$2:$A$7</c:f>
              <c:strCache>
                <c:ptCount val="6"/>
                <c:pt idx="0">
                  <c:v>BOD in prispevki</c:v>
                </c:pt>
                <c:pt idx="1">
                  <c:v>Prehrana med delom</c:v>
                </c:pt>
                <c:pt idx="2">
                  <c:v>Prevoz na delo in iz dela</c:v>
                </c:pt>
                <c:pt idx="3">
                  <c:v>Jub.nag.,sold.pom., odpravn.</c:v>
                </c:pt>
                <c:pt idx="4">
                  <c:v>Regres za letni dopust</c:v>
                </c:pt>
                <c:pt idx="5">
                  <c:v>KAD</c:v>
                </c:pt>
              </c:strCache>
            </c:strRef>
          </c:cat>
          <c:val>
            <c:numRef>
              <c:f>List1!$D$2:$D$7</c:f>
              <c:numCache>
                <c:formatCode>#,##0_ ;\-#,##0" "</c:formatCode>
                <c:ptCount val="6"/>
                <c:pt idx="0">
                  <c:v>3070000</c:v>
                </c:pt>
                <c:pt idx="1">
                  <c:v>83000</c:v>
                </c:pt>
                <c:pt idx="2">
                  <c:v>106000</c:v>
                </c:pt>
                <c:pt idx="3">
                  <c:v>10400</c:v>
                </c:pt>
                <c:pt idx="4">
                  <c:v>60000</c:v>
                </c:pt>
                <c:pt idx="5">
                  <c:v>11500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1932032"/>
        <c:axId val="79743808"/>
      </c:barChart>
      <c:catAx>
        <c:axId val="10193203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aseline="0">
                <a:solidFill>
                  <a:schemeClr val="tx1"/>
                </a:solidFill>
              </a:defRPr>
            </a:pPr>
            <a:endParaRPr lang="sl-SI"/>
          </a:p>
        </c:txPr>
        <c:crossAx val="79743808"/>
        <c:crosses val="autoZero"/>
        <c:auto val="1"/>
        <c:lblAlgn val="ctr"/>
        <c:lblOffset val="100"/>
        <c:noMultiLvlLbl val="0"/>
      </c:catAx>
      <c:valAx>
        <c:axId val="79743808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101932032"/>
        <c:crosses val="autoZero"/>
        <c:crossBetween val="between"/>
      </c:valAx>
      <c:spPr>
        <a:solidFill>
          <a:srgbClr val="F4EBF5">
            <a:alpha val="46000"/>
          </a:srgbClr>
        </a:solidFill>
      </c:spPr>
    </c:plotArea>
    <c:legend>
      <c:legendPos val="b"/>
      <c:layout>
        <c:manualLayout>
          <c:xMode val="edge"/>
          <c:yMode val="edge"/>
          <c:x val="0.29927072267970195"/>
          <c:y val="0.93096609552623566"/>
          <c:w val="0.4277979269000643"/>
          <c:h val="5.7507802909409898E-2"/>
        </c:manualLayout>
      </c:layout>
      <c:overlay val="0"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071916695675417"/>
          <c:y val="2.7409018373211119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2012</c:v>
                </c:pt>
              </c:strCache>
            </c:strRef>
          </c:tx>
          <c:invertIfNegative val="0"/>
          <c:cat>
            <c:strRef>
              <c:f>List1!$A$2:$A$10</c:f>
              <c:strCache>
                <c:ptCount val="9"/>
                <c:pt idx="0">
                  <c:v>Sklad za invalide</c:v>
                </c:pt>
                <c:pt idx="1">
                  <c:v>Izobraževanje zaposlenih</c:v>
                </c:pt>
                <c:pt idx="2">
                  <c:v>Ekskurzije učencev</c:v>
                </c:pt>
                <c:pt idx="3">
                  <c:v>Materialni stroški</c:v>
                </c:pt>
                <c:pt idx="4">
                  <c:v>Subvenc.prehrana učencev</c:v>
                </c:pt>
                <c:pt idx="5">
                  <c:v>Nabava učil in učnih pripom.</c:v>
                </c:pt>
                <c:pt idx="6">
                  <c:v>Šola v naravi</c:v>
                </c:pt>
                <c:pt idx="7">
                  <c:v>Učbeniški sklad</c:v>
                </c:pt>
                <c:pt idx="8">
                  <c:v>Ostalo</c:v>
                </c:pt>
              </c:strCache>
            </c:strRef>
          </c:cat>
          <c:val>
            <c:numRef>
              <c:f>List1!$B$2:$B$10</c:f>
              <c:numCache>
                <c:formatCode>#,##0_ ;\-#,##0" "</c:formatCode>
                <c:ptCount val="9"/>
                <c:pt idx="0">
                  <c:v>9615</c:v>
                </c:pt>
                <c:pt idx="1">
                  <c:v>6134</c:v>
                </c:pt>
                <c:pt idx="2">
                  <c:v>4638</c:v>
                </c:pt>
                <c:pt idx="3">
                  <c:v>106676</c:v>
                </c:pt>
                <c:pt idx="4">
                  <c:v>73252</c:v>
                </c:pt>
                <c:pt idx="5">
                  <c:v>13945</c:v>
                </c:pt>
                <c:pt idx="6">
                  <c:v>10079</c:v>
                </c:pt>
                <c:pt idx="7">
                  <c:v>12289</c:v>
                </c:pt>
                <c:pt idx="8">
                  <c:v>3751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2013</c:v>
                </c:pt>
              </c:strCache>
            </c:strRef>
          </c:tx>
          <c:invertIfNegative val="0"/>
          <c:cat>
            <c:strRef>
              <c:f>List1!$A$2:$A$10</c:f>
              <c:strCache>
                <c:ptCount val="9"/>
                <c:pt idx="0">
                  <c:v>Sklad za invalide</c:v>
                </c:pt>
                <c:pt idx="1">
                  <c:v>Izobraževanje zaposlenih</c:v>
                </c:pt>
                <c:pt idx="2">
                  <c:v>Ekskurzije učencev</c:v>
                </c:pt>
                <c:pt idx="3">
                  <c:v>Materialni stroški</c:v>
                </c:pt>
                <c:pt idx="4">
                  <c:v>Subvenc.prehrana učencev</c:v>
                </c:pt>
                <c:pt idx="5">
                  <c:v>Nabava učil in učnih pripom.</c:v>
                </c:pt>
                <c:pt idx="6">
                  <c:v>Šola v naravi</c:v>
                </c:pt>
                <c:pt idx="7">
                  <c:v>Učbeniški sklad</c:v>
                </c:pt>
                <c:pt idx="8">
                  <c:v>Ostalo</c:v>
                </c:pt>
              </c:strCache>
            </c:strRef>
          </c:cat>
          <c:val>
            <c:numRef>
              <c:f>List1!$C$2:$C$10</c:f>
              <c:numCache>
                <c:formatCode>#,##0_ ;\-#,##0" "</c:formatCode>
                <c:ptCount val="9"/>
                <c:pt idx="0">
                  <c:v>12603</c:v>
                </c:pt>
                <c:pt idx="1">
                  <c:v>13599</c:v>
                </c:pt>
                <c:pt idx="2">
                  <c:v>3854</c:v>
                </c:pt>
                <c:pt idx="3">
                  <c:v>91524</c:v>
                </c:pt>
                <c:pt idx="4">
                  <c:v>90086</c:v>
                </c:pt>
                <c:pt idx="5">
                  <c:v>15127</c:v>
                </c:pt>
                <c:pt idx="6">
                  <c:v>9948</c:v>
                </c:pt>
                <c:pt idx="7">
                  <c:v>12026</c:v>
                </c:pt>
                <c:pt idx="8">
                  <c:v>2184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Plan 2014</c:v>
                </c:pt>
              </c:strCache>
            </c:strRef>
          </c:tx>
          <c:invertIfNegative val="0"/>
          <c:cat>
            <c:strRef>
              <c:f>List1!$A$2:$A$10</c:f>
              <c:strCache>
                <c:ptCount val="9"/>
                <c:pt idx="0">
                  <c:v>Sklad za invalide</c:v>
                </c:pt>
                <c:pt idx="1">
                  <c:v>Izobraževanje zaposlenih</c:v>
                </c:pt>
                <c:pt idx="2">
                  <c:v>Ekskurzije učencev</c:v>
                </c:pt>
                <c:pt idx="3">
                  <c:v>Materialni stroški</c:v>
                </c:pt>
                <c:pt idx="4">
                  <c:v>Subvenc.prehrana učencev</c:v>
                </c:pt>
                <c:pt idx="5">
                  <c:v>Nabava učil in učnih pripom.</c:v>
                </c:pt>
                <c:pt idx="6">
                  <c:v>Šola v naravi</c:v>
                </c:pt>
                <c:pt idx="7">
                  <c:v>Učbeniški sklad</c:v>
                </c:pt>
                <c:pt idx="8">
                  <c:v>Ostalo</c:v>
                </c:pt>
              </c:strCache>
            </c:strRef>
          </c:cat>
          <c:val>
            <c:numRef>
              <c:f>List1!$D$2:$D$10</c:f>
              <c:numCache>
                <c:formatCode>#,##0_ ;\-#,##0" "</c:formatCode>
                <c:ptCount val="9"/>
                <c:pt idx="0">
                  <c:v>13000</c:v>
                </c:pt>
                <c:pt idx="1">
                  <c:v>10000</c:v>
                </c:pt>
                <c:pt idx="2">
                  <c:v>4000</c:v>
                </c:pt>
                <c:pt idx="3">
                  <c:v>90000</c:v>
                </c:pt>
                <c:pt idx="4">
                  <c:v>100000</c:v>
                </c:pt>
                <c:pt idx="5">
                  <c:v>10000</c:v>
                </c:pt>
                <c:pt idx="6">
                  <c:v>9900</c:v>
                </c:pt>
                <c:pt idx="7">
                  <c:v>12000</c:v>
                </c:pt>
                <c:pt idx="8">
                  <c:v>2100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006400"/>
        <c:axId val="79746112"/>
      </c:barChart>
      <c:catAx>
        <c:axId val="400640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aseline="0">
                <a:solidFill>
                  <a:schemeClr val="tx1"/>
                </a:solidFill>
              </a:defRPr>
            </a:pPr>
            <a:endParaRPr lang="sl-SI"/>
          </a:p>
        </c:txPr>
        <c:crossAx val="79746112"/>
        <c:crossesAt val="0"/>
        <c:auto val="1"/>
        <c:lblAlgn val="ctr"/>
        <c:lblOffset val="100"/>
        <c:noMultiLvlLbl val="0"/>
      </c:catAx>
      <c:valAx>
        <c:axId val="79746112"/>
        <c:scaling>
          <c:logBase val="10"/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4006400"/>
        <c:crosses val="autoZero"/>
        <c:crossBetween val="between"/>
      </c:valAx>
      <c:spPr>
        <a:solidFill>
          <a:srgbClr val="F4EBF5">
            <a:alpha val="46000"/>
          </a:srgbClr>
        </a:solidFill>
      </c:spPr>
    </c:plotArea>
    <c:legend>
      <c:legendPos val="b"/>
      <c:layout>
        <c:manualLayout>
          <c:xMode val="edge"/>
          <c:yMode val="edge"/>
          <c:x val="0.29927072267970195"/>
          <c:y val="0.93096609552623566"/>
          <c:w val="0.4277979269000643"/>
          <c:h val="5.7507802909409898E-2"/>
        </c:manualLayout>
      </c:layout>
      <c:overlay val="0"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071916695675417"/>
          <c:y val="2.7409018373211119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2012</c:v>
                </c:pt>
              </c:strCache>
            </c:strRef>
          </c:tx>
          <c:invertIfNegative val="0"/>
          <c:cat>
            <c:strRef>
              <c:f>List1!$A$2:$A$7</c:f>
              <c:strCache>
                <c:ptCount val="6"/>
                <c:pt idx="0">
                  <c:v>BOD in prispevki</c:v>
                </c:pt>
                <c:pt idx="1">
                  <c:v>Jub.nag.,sold.pom., odpravn.</c:v>
                </c:pt>
                <c:pt idx="2">
                  <c:v>Prehrana med delom</c:v>
                </c:pt>
                <c:pt idx="3">
                  <c:v>Prevoz na delo in iz dela</c:v>
                </c:pt>
                <c:pt idx="4">
                  <c:v>Regres za letni dopust</c:v>
                </c:pt>
                <c:pt idx="5">
                  <c:v>KAD</c:v>
                </c:pt>
              </c:strCache>
            </c:strRef>
          </c:cat>
          <c:val>
            <c:numRef>
              <c:f>List1!$B$2:$B$7</c:f>
              <c:numCache>
                <c:formatCode>#,##0_ ;\-#,##0" "</c:formatCode>
                <c:ptCount val="6"/>
                <c:pt idx="0">
                  <c:v>84795</c:v>
                </c:pt>
                <c:pt idx="1">
                  <c:v>4052</c:v>
                </c:pt>
                <c:pt idx="2">
                  <c:v>3404</c:v>
                </c:pt>
                <c:pt idx="3">
                  <c:v>2037</c:v>
                </c:pt>
                <c:pt idx="4">
                  <c:v>2641</c:v>
                </c:pt>
                <c:pt idx="5">
                  <c:v>1820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2013</c:v>
                </c:pt>
              </c:strCache>
            </c:strRef>
          </c:tx>
          <c:invertIfNegative val="0"/>
          <c:cat>
            <c:strRef>
              <c:f>List1!$A$2:$A$7</c:f>
              <c:strCache>
                <c:ptCount val="6"/>
                <c:pt idx="0">
                  <c:v>BOD in prispevki</c:v>
                </c:pt>
                <c:pt idx="1">
                  <c:v>Jub.nag.,sold.pom., odpravn.</c:v>
                </c:pt>
                <c:pt idx="2">
                  <c:v>Prehrana med delom</c:v>
                </c:pt>
                <c:pt idx="3">
                  <c:v>Prevoz na delo in iz dela</c:v>
                </c:pt>
                <c:pt idx="4">
                  <c:v>Regres za letni dopust</c:v>
                </c:pt>
                <c:pt idx="5">
                  <c:v>KAD</c:v>
                </c:pt>
              </c:strCache>
            </c:strRef>
          </c:cat>
          <c:val>
            <c:numRef>
              <c:f>List1!$C$2:$C$7</c:f>
              <c:numCache>
                <c:formatCode>#,##0_ ;\-#,##0" "</c:formatCode>
                <c:ptCount val="6"/>
                <c:pt idx="0">
                  <c:v>80537</c:v>
                </c:pt>
                <c:pt idx="1">
                  <c:v>0</c:v>
                </c:pt>
                <c:pt idx="2">
                  <c:v>3326</c:v>
                </c:pt>
                <c:pt idx="3">
                  <c:v>1516</c:v>
                </c:pt>
                <c:pt idx="4">
                  <c:v>3046</c:v>
                </c:pt>
                <c:pt idx="5">
                  <c:v>1139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Plan 2014</c:v>
                </c:pt>
              </c:strCache>
            </c:strRef>
          </c:tx>
          <c:invertIfNegative val="0"/>
          <c:cat>
            <c:strRef>
              <c:f>List1!$A$2:$A$7</c:f>
              <c:strCache>
                <c:ptCount val="6"/>
                <c:pt idx="0">
                  <c:v>BOD in prispevki</c:v>
                </c:pt>
                <c:pt idx="1">
                  <c:v>Jub.nag.,sold.pom., odpravn.</c:v>
                </c:pt>
                <c:pt idx="2">
                  <c:v>Prehrana med delom</c:v>
                </c:pt>
                <c:pt idx="3">
                  <c:v>Prevoz na delo in iz dela</c:v>
                </c:pt>
                <c:pt idx="4">
                  <c:v>Regres za letni dopust</c:v>
                </c:pt>
                <c:pt idx="5">
                  <c:v>KAD</c:v>
                </c:pt>
              </c:strCache>
            </c:strRef>
          </c:cat>
          <c:val>
            <c:numRef>
              <c:f>List1!$D$2:$D$7</c:f>
              <c:numCache>
                <c:formatCode>#,##0_ ;\-#,##0" "</c:formatCode>
                <c:ptCount val="6"/>
                <c:pt idx="0">
                  <c:v>81000</c:v>
                </c:pt>
                <c:pt idx="1">
                  <c:v>4700</c:v>
                </c:pt>
                <c:pt idx="2">
                  <c:v>3200</c:v>
                </c:pt>
                <c:pt idx="3">
                  <c:v>1400</c:v>
                </c:pt>
                <c:pt idx="4">
                  <c:v>2000</c:v>
                </c:pt>
                <c:pt idx="5">
                  <c:v>500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1918720"/>
        <c:axId val="79748416"/>
      </c:barChart>
      <c:catAx>
        <c:axId val="10191872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aseline="0">
                <a:solidFill>
                  <a:schemeClr val="tx1"/>
                </a:solidFill>
              </a:defRPr>
            </a:pPr>
            <a:endParaRPr lang="sl-SI"/>
          </a:p>
        </c:txPr>
        <c:crossAx val="79748416"/>
        <c:crosses val="autoZero"/>
        <c:auto val="1"/>
        <c:lblAlgn val="ctr"/>
        <c:lblOffset val="100"/>
        <c:noMultiLvlLbl val="0"/>
      </c:catAx>
      <c:valAx>
        <c:axId val="79748416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101918720"/>
        <c:crosses val="autoZero"/>
        <c:crossBetween val="between"/>
      </c:valAx>
      <c:spPr>
        <a:solidFill>
          <a:srgbClr val="F4EBF5">
            <a:alpha val="46000"/>
          </a:srgbClr>
        </a:solidFill>
      </c:spPr>
    </c:plotArea>
    <c:legend>
      <c:legendPos val="b"/>
      <c:layout>
        <c:manualLayout>
          <c:xMode val="edge"/>
          <c:yMode val="edge"/>
          <c:x val="0.29927072267970195"/>
          <c:y val="0.93096609552623566"/>
          <c:w val="0.4277979269000643"/>
          <c:h val="5.7507802909409898E-2"/>
        </c:manualLayout>
      </c:layout>
      <c:overlay val="0"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071916695675417"/>
          <c:y val="2.7409018373211119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2012</c:v>
                </c:pt>
              </c:strCache>
            </c:strRef>
          </c:tx>
          <c:invertIfNegative val="0"/>
          <c:cat>
            <c:strRef>
              <c:f>List1!$A$2:$A$6</c:f>
              <c:strCache>
                <c:ptCount val="5"/>
                <c:pt idx="0">
                  <c:v>Zavarovanje objektov in opreme</c:v>
                </c:pt>
                <c:pt idx="1">
                  <c:v>Mat.str. v skladu s pogodbo</c:v>
                </c:pt>
                <c:pt idx="2">
                  <c:v>Kurjava</c:v>
                </c:pt>
                <c:pt idx="3">
                  <c:v>Šola v naravi</c:v>
                </c:pt>
                <c:pt idx="4">
                  <c:v>Stroški goriva in vzdrž.Hyundai</c:v>
                </c:pt>
              </c:strCache>
            </c:strRef>
          </c:cat>
          <c:val>
            <c:numRef>
              <c:f>List1!$B$2:$B$6</c:f>
              <c:numCache>
                <c:formatCode>#,##0_ ;\-#,##0" "</c:formatCode>
                <c:ptCount val="5"/>
                <c:pt idx="0">
                  <c:v>13945</c:v>
                </c:pt>
                <c:pt idx="1">
                  <c:v>88377</c:v>
                </c:pt>
                <c:pt idx="2">
                  <c:v>142327</c:v>
                </c:pt>
                <c:pt idx="3">
                  <c:v>2021</c:v>
                </c:pt>
                <c:pt idx="4">
                  <c:v>3249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2013</c:v>
                </c:pt>
              </c:strCache>
            </c:strRef>
          </c:tx>
          <c:invertIfNegative val="0"/>
          <c:cat>
            <c:strRef>
              <c:f>List1!$A$2:$A$6</c:f>
              <c:strCache>
                <c:ptCount val="5"/>
                <c:pt idx="0">
                  <c:v>Zavarovanje objektov in opreme</c:v>
                </c:pt>
                <c:pt idx="1">
                  <c:v>Mat.str. v skladu s pogodbo</c:v>
                </c:pt>
                <c:pt idx="2">
                  <c:v>Kurjava</c:v>
                </c:pt>
                <c:pt idx="3">
                  <c:v>Šola v naravi</c:v>
                </c:pt>
                <c:pt idx="4">
                  <c:v>Stroški goriva in vzdrž.Hyundai</c:v>
                </c:pt>
              </c:strCache>
            </c:strRef>
          </c:cat>
          <c:val>
            <c:numRef>
              <c:f>List1!$C$2:$C$6</c:f>
              <c:numCache>
                <c:formatCode>#,##0_ ;\-#,##0" "</c:formatCode>
                <c:ptCount val="5"/>
                <c:pt idx="0">
                  <c:v>12191</c:v>
                </c:pt>
                <c:pt idx="1">
                  <c:v>98591</c:v>
                </c:pt>
                <c:pt idx="2">
                  <c:v>129494</c:v>
                </c:pt>
                <c:pt idx="3">
                  <c:v>2032</c:v>
                </c:pt>
                <c:pt idx="4">
                  <c:v>2785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Plan 2014</c:v>
                </c:pt>
              </c:strCache>
            </c:strRef>
          </c:tx>
          <c:invertIfNegative val="0"/>
          <c:cat>
            <c:strRef>
              <c:f>List1!$A$2:$A$6</c:f>
              <c:strCache>
                <c:ptCount val="5"/>
                <c:pt idx="0">
                  <c:v>Zavarovanje objektov in opreme</c:v>
                </c:pt>
                <c:pt idx="1">
                  <c:v>Mat.str. v skladu s pogodbo</c:v>
                </c:pt>
                <c:pt idx="2">
                  <c:v>Kurjava</c:v>
                </c:pt>
                <c:pt idx="3">
                  <c:v>Šola v naravi</c:v>
                </c:pt>
                <c:pt idx="4">
                  <c:v>Stroški goriva in vzdrž.Hyundai</c:v>
                </c:pt>
              </c:strCache>
            </c:strRef>
          </c:cat>
          <c:val>
            <c:numRef>
              <c:f>List1!$D$2:$D$6</c:f>
              <c:numCache>
                <c:formatCode>#,##0_ ;\-#,##0" "</c:formatCode>
                <c:ptCount val="5"/>
                <c:pt idx="0">
                  <c:v>12200</c:v>
                </c:pt>
                <c:pt idx="1">
                  <c:v>105000</c:v>
                </c:pt>
                <c:pt idx="2">
                  <c:v>110000</c:v>
                </c:pt>
                <c:pt idx="3">
                  <c:v>2100</c:v>
                </c:pt>
                <c:pt idx="4">
                  <c:v>2800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3364096"/>
        <c:axId val="79709888"/>
      </c:barChart>
      <c:catAx>
        <c:axId val="14336409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aseline="0">
                <a:solidFill>
                  <a:schemeClr val="tx1"/>
                </a:solidFill>
              </a:defRPr>
            </a:pPr>
            <a:endParaRPr lang="sl-SI"/>
          </a:p>
        </c:txPr>
        <c:crossAx val="79709888"/>
        <c:crosses val="autoZero"/>
        <c:auto val="1"/>
        <c:lblAlgn val="ctr"/>
        <c:lblOffset val="100"/>
        <c:noMultiLvlLbl val="0"/>
      </c:catAx>
      <c:valAx>
        <c:axId val="79709888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143364096"/>
        <c:crosses val="autoZero"/>
        <c:crossBetween val="between"/>
      </c:valAx>
      <c:spPr>
        <a:solidFill>
          <a:srgbClr val="F4EBF5">
            <a:alpha val="46000"/>
          </a:srgbClr>
        </a:solidFill>
      </c:spPr>
    </c:plotArea>
    <c:legend>
      <c:legendPos val="b"/>
      <c:layout>
        <c:manualLayout>
          <c:xMode val="edge"/>
          <c:yMode val="edge"/>
          <c:x val="0.29927072267970195"/>
          <c:y val="0.93096609552623566"/>
          <c:w val="0.4277979269000643"/>
          <c:h val="5.7507802909409898E-2"/>
        </c:manualLayout>
      </c:layout>
      <c:overlay val="0"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071916695675417"/>
          <c:y val="2.7409018373211119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2012</c:v>
                </c:pt>
              </c:strCache>
            </c:strRef>
          </c:tx>
          <c:invertIfNegative val="0"/>
          <c:cat>
            <c:strRef>
              <c:f>List1!$A$2:$A$6</c:f>
              <c:strCache>
                <c:ptCount val="5"/>
                <c:pt idx="0">
                  <c:v>Prihodek ost.up.jav.sr.</c:v>
                </c:pt>
                <c:pt idx="1">
                  <c:v>Prihodek-prehrana ostali</c:v>
                </c:pt>
                <c:pt idx="2">
                  <c:v>Prihodki učencev - prehrana in ostalo</c:v>
                </c:pt>
                <c:pt idx="3">
                  <c:v>Prihodki Vrtec Iv.G.-otr. malice Krka</c:v>
                </c:pt>
                <c:pt idx="4">
                  <c:v>Drugi izredni prihodki</c:v>
                </c:pt>
              </c:strCache>
            </c:strRef>
          </c:cat>
          <c:val>
            <c:numRef>
              <c:f>List1!$B$2:$B$6</c:f>
              <c:numCache>
                <c:formatCode>#,##0_ ;\-#,##0" "</c:formatCode>
                <c:ptCount val="5"/>
                <c:pt idx="0">
                  <c:v>23604</c:v>
                </c:pt>
                <c:pt idx="1">
                  <c:v>0</c:v>
                </c:pt>
                <c:pt idx="2">
                  <c:v>393574</c:v>
                </c:pt>
                <c:pt idx="3">
                  <c:v>48228</c:v>
                </c:pt>
                <c:pt idx="4">
                  <c:v>8729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2013</c:v>
                </c:pt>
              </c:strCache>
            </c:strRef>
          </c:tx>
          <c:invertIfNegative val="0"/>
          <c:cat>
            <c:strRef>
              <c:f>List1!$A$2:$A$6</c:f>
              <c:strCache>
                <c:ptCount val="5"/>
                <c:pt idx="0">
                  <c:v>Prihodek ost.up.jav.sr.</c:v>
                </c:pt>
                <c:pt idx="1">
                  <c:v>Prihodek-prehrana ostali</c:v>
                </c:pt>
                <c:pt idx="2">
                  <c:v>Prihodki učencev - prehrana in ostalo</c:v>
                </c:pt>
                <c:pt idx="3">
                  <c:v>Prihodki Vrtec Iv.G.-otr. malice Krka</c:v>
                </c:pt>
                <c:pt idx="4">
                  <c:v>Drugi izredni prihodki</c:v>
                </c:pt>
              </c:strCache>
            </c:strRef>
          </c:cat>
          <c:val>
            <c:numRef>
              <c:f>List1!$C$2:$C$6</c:f>
              <c:numCache>
                <c:formatCode>#,##0_ ;\-#,##0" "</c:formatCode>
                <c:ptCount val="5"/>
                <c:pt idx="0">
                  <c:v>28088</c:v>
                </c:pt>
                <c:pt idx="1">
                  <c:v>425</c:v>
                </c:pt>
                <c:pt idx="2">
                  <c:v>371028</c:v>
                </c:pt>
                <c:pt idx="3">
                  <c:v>47821</c:v>
                </c:pt>
                <c:pt idx="4">
                  <c:v>37470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Plan 2014</c:v>
                </c:pt>
              </c:strCache>
            </c:strRef>
          </c:tx>
          <c:invertIfNegative val="0"/>
          <c:cat>
            <c:strRef>
              <c:f>List1!$A$2:$A$6</c:f>
              <c:strCache>
                <c:ptCount val="5"/>
                <c:pt idx="0">
                  <c:v>Prihodek ost.up.jav.sr.</c:v>
                </c:pt>
                <c:pt idx="1">
                  <c:v>Prihodek-prehrana ostali</c:v>
                </c:pt>
                <c:pt idx="2">
                  <c:v>Prihodki učencev - prehrana in ostalo</c:v>
                </c:pt>
                <c:pt idx="3">
                  <c:v>Prihodki Vrtec Iv.G.-otr. malice Krka</c:v>
                </c:pt>
                <c:pt idx="4">
                  <c:v>Drugi izredni prihodki</c:v>
                </c:pt>
              </c:strCache>
            </c:strRef>
          </c:cat>
          <c:val>
            <c:numRef>
              <c:f>List1!$D$2:$D$6</c:f>
              <c:numCache>
                <c:formatCode>#,##0_ ;\-#,##0" "</c:formatCode>
                <c:ptCount val="5"/>
                <c:pt idx="0">
                  <c:v>25000</c:v>
                </c:pt>
                <c:pt idx="1">
                  <c:v>500</c:v>
                </c:pt>
                <c:pt idx="2">
                  <c:v>346000</c:v>
                </c:pt>
                <c:pt idx="3">
                  <c:v>48000</c:v>
                </c:pt>
                <c:pt idx="4">
                  <c:v>30000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1931008"/>
        <c:axId val="79712192"/>
      </c:barChart>
      <c:catAx>
        <c:axId val="10193100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aseline="0">
                <a:solidFill>
                  <a:schemeClr val="tx1"/>
                </a:solidFill>
              </a:defRPr>
            </a:pPr>
            <a:endParaRPr lang="sl-SI"/>
          </a:p>
        </c:txPr>
        <c:crossAx val="79712192"/>
        <c:crosses val="autoZero"/>
        <c:auto val="1"/>
        <c:lblAlgn val="ctr"/>
        <c:lblOffset val="100"/>
        <c:noMultiLvlLbl val="0"/>
      </c:catAx>
      <c:valAx>
        <c:axId val="79712192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101931008"/>
        <c:crosses val="autoZero"/>
        <c:crossBetween val="between"/>
      </c:valAx>
      <c:spPr>
        <a:solidFill>
          <a:srgbClr val="F4EBF5">
            <a:alpha val="46000"/>
          </a:srgbClr>
        </a:solidFill>
      </c:spPr>
    </c:plotArea>
    <c:legend>
      <c:legendPos val="b"/>
      <c:layout>
        <c:manualLayout>
          <c:xMode val="edge"/>
          <c:yMode val="edge"/>
          <c:x val="0.29927072267970195"/>
          <c:y val="0.93096609552623566"/>
          <c:w val="0.4277979269000643"/>
          <c:h val="5.7507802909409898E-2"/>
        </c:manualLayout>
      </c:layout>
      <c:overlay val="0"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071916695675417"/>
          <c:y val="2.7409018373211119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2012</c:v>
                </c:pt>
              </c:strCache>
            </c:strRef>
          </c:tx>
          <c:invertIfNegative val="0"/>
          <c:cat>
            <c:strRef>
              <c:f>List1!$A$2:$A$3</c:f>
              <c:strCache>
                <c:ptCount val="2"/>
                <c:pt idx="0">
                  <c:v>Prihodki prehrane - del.mal.Oš, Vrtec</c:v>
                </c:pt>
                <c:pt idx="1">
                  <c:v>Prihodki - uporabnine</c:v>
                </c:pt>
              </c:strCache>
            </c:strRef>
          </c:cat>
          <c:val>
            <c:numRef>
              <c:f>List1!$B$2:$B$3</c:f>
              <c:numCache>
                <c:formatCode>#,##0_ ;\-#,##0" "</c:formatCode>
                <c:ptCount val="2"/>
                <c:pt idx="0">
                  <c:v>32614</c:v>
                </c:pt>
                <c:pt idx="1">
                  <c:v>17782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2013</c:v>
                </c:pt>
              </c:strCache>
            </c:strRef>
          </c:tx>
          <c:invertIfNegative val="0"/>
          <c:cat>
            <c:strRef>
              <c:f>List1!$A$2:$A$3</c:f>
              <c:strCache>
                <c:ptCount val="2"/>
                <c:pt idx="0">
                  <c:v>Prihodki prehrane - del.mal.Oš, Vrtec</c:v>
                </c:pt>
                <c:pt idx="1">
                  <c:v>Prihodki - uporabnine</c:v>
                </c:pt>
              </c:strCache>
            </c:strRef>
          </c:cat>
          <c:val>
            <c:numRef>
              <c:f>List1!$C$2:$C$3</c:f>
              <c:numCache>
                <c:formatCode>#,##0_ ;\-#,##0" "</c:formatCode>
                <c:ptCount val="2"/>
                <c:pt idx="0">
                  <c:v>30748</c:v>
                </c:pt>
                <c:pt idx="1">
                  <c:v>15941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Plan 2014</c:v>
                </c:pt>
              </c:strCache>
            </c:strRef>
          </c:tx>
          <c:invertIfNegative val="0"/>
          <c:cat>
            <c:strRef>
              <c:f>List1!$A$2:$A$3</c:f>
              <c:strCache>
                <c:ptCount val="2"/>
                <c:pt idx="0">
                  <c:v>Prihodki prehrane - del.mal.Oš, Vrtec</c:v>
                </c:pt>
                <c:pt idx="1">
                  <c:v>Prihodki - uporabnine</c:v>
                </c:pt>
              </c:strCache>
            </c:strRef>
          </c:cat>
          <c:val>
            <c:numRef>
              <c:f>List1!$D$2:$D$3</c:f>
              <c:numCache>
                <c:formatCode>#,##0_ ;\-#,##0" "</c:formatCode>
                <c:ptCount val="2"/>
                <c:pt idx="0">
                  <c:v>31000</c:v>
                </c:pt>
                <c:pt idx="1">
                  <c:v>16000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1930496"/>
        <c:axId val="79714496"/>
      </c:barChart>
      <c:catAx>
        <c:axId val="10193049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aseline="0">
                <a:solidFill>
                  <a:schemeClr val="tx1"/>
                </a:solidFill>
              </a:defRPr>
            </a:pPr>
            <a:endParaRPr lang="sl-SI"/>
          </a:p>
        </c:txPr>
        <c:crossAx val="79714496"/>
        <c:crosses val="autoZero"/>
        <c:auto val="1"/>
        <c:lblAlgn val="ctr"/>
        <c:lblOffset val="100"/>
        <c:noMultiLvlLbl val="0"/>
      </c:catAx>
      <c:valAx>
        <c:axId val="79714496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101930496"/>
        <c:crosses val="autoZero"/>
        <c:crossBetween val="between"/>
      </c:valAx>
      <c:spPr>
        <a:solidFill>
          <a:srgbClr val="F4EBF5">
            <a:alpha val="46000"/>
          </a:srgbClr>
        </a:solidFill>
      </c:spPr>
    </c:plotArea>
    <c:legend>
      <c:legendPos val="b"/>
      <c:layout>
        <c:manualLayout>
          <c:xMode val="edge"/>
          <c:yMode val="edge"/>
          <c:x val="0.29927072267970195"/>
          <c:y val="0.93096609552623566"/>
          <c:w val="0.4277979269000643"/>
          <c:h val="5.7507802909409898E-2"/>
        </c:manualLayout>
      </c:layout>
      <c:overlay val="0"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071916695675417"/>
          <c:y val="2.7409018373211119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2012</c:v>
                </c:pt>
              </c:strCache>
            </c:strRef>
          </c:tx>
          <c:invertIfNegative val="0"/>
          <c:cat>
            <c:strRef>
              <c:f>List1!$A$2:$A$7</c:f>
              <c:strCache>
                <c:ptCount val="6"/>
                <c:pt idx="0">
                  <c:v>Stroški dela</c:v>
                </c:pt>
                <c:pt idx="1">
                  <c:v>Stroški materiala</c:v>
                </c:pt>
                <c:pt idx="2">
                  <c:v>Stroški storitev</c:v>
                </c:pt>
                <c:pt idx="3">
                  <c:v>Strošek amortizacije</c:v>
                </c:pt>
                <c:pt idx="4">
                  <c:v>Drugi stroški in odhodki</c:v>
                </c:pt>
                <c:pt idx="5">
                  <c:v>SKUPAJ</c:v>
                </c:pt>
              </c:strCache>
            </c:strRef>
          </c:cat>
          <c:val>
            <c:numRef>
              <c:f>List1!$B$2:$B$7</c:f>
              <c:numCache>
                <c:formatCode>#,##0_ ;\-#,##0" "</c:formatCode>
                <c:ptCount val="6"/>
                <c:pt idx="0">
                  <c:v>3735961</c:v>
                </c:pt>
                <c:pt idx="1">
                  <c:v>580837</c:v>
                </c:pt>
                <c:pt idx="2">
                  <c:v>296378</c:v>
                </c:pt>
                <c:pt idx="3">
                  <c:v>19290</c:v>
                </c:pt>
                <c:pt idx="4">
                  <c:v>11208</c:v>
                </c:pt>
                <c:pt idx="5">
                  <c:v>4643674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2013</c:v>
                </c:pt>
              </c:strCache>
            </c:strRef>
          </c:tx>
          <c:invertIfNegative val="0"/>
          <c:cat>
            <c:strRef>
              <c:f>List1!$A$2:$A$7</c:f>
              <c:strCache>
                <c:ptCount val="6"/>
                <c:pt idx="0">
                  <c:v>Stroški dela</c:v>
                </c:pt>
                <c:pt idx="1">
                  <c:v>Stroški materiala</c:v>
                </c:pt>
                <c:pt idx="2">
                  <c:v>Stroški storitev</c:v>
                </c:pt>
                <c:pt idx="3">
                  <c:v>Strošek amortizacije</c:v>
                </c:pt>
                <c:pt idx="4">
                  <c:v>Drugi stroški in odhodki</c:v>
                </c:pt>
                <c:pt idx="5">
                  <c:v>SKUPAJ</c:v>
                </c:pt>
              </c:strCache>
            </c:strRef>
          </c:cat>
          <c:val>
            <c:numRef>
              <c:f>List1!$C$2:$C$7</c:f>
              <c:numCache>
                <c:formatCode>#,##0_ ;\-#,##0" "</c:formatCode>
                <c:ptCount val="6"/>
                <c:pt idx="0">
                  <c:v>3623498</c:v>
                </c:pt>
                <c:pt idx="1">
                  <c:v>588796</c:v>
                </c:pt>
                <c:pt idx="2">
                  <c:v>296520</c:v>
                </c:pt>
                <c:pt idx="3">
                  <c:v>21609</c:v>
                </c:pt>
                <c:pt idx="4">
                  <c:v>13028</c:v>
                </c:pt>
                <c:pt idx="5">
                  <c:v>4543451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Plan 2014</c:v>
                </c:pt>
              </c:strCache>
            </c:strRef>
          </c:tx>
          <c:invertIfNegative val="0"/>
          <c:cat>
            <c:strRef>
              <c:f>List1!$A$2:$A$7</c:f>
              <c:strCache>
                <c:ptCount val="6"/>
                <c:pt idx="0">
                  <c:v>Stroški dela</c:v>
                </c:pt>
                <c:pt idx="1">
                  <c:v>Stroški materiala</c:v>
                </c:pt>
                <c:pt idx="2">
                  <c:v>Stroški storitev</c:v>
                </c:pt>
                <c:pt idx="3">
                  <c:v>Strošek amortizacije</c:v>
                </c:pt>
                <c:pt idx="4">
                  <c:v>Drugi stroški in odhodki</c:v>
                </c:pt>
                <c:pt idx="5">
                  <c:v>SKUPAJ</c:v>
                </c:pt>
              </c:strCache>
            </c:strRef>
          </c:cat>
          <c:val>
            <c:numRef>
              <c:f>List1!$D$2:$D$7</c:f>
              <c:numCache>
                <c:formatCode>#,##0_ ;\-#,##0" "</c:formatCode>
                <c:ptCount val="6"/>
                <c:pt idx="0">
                  <c:v>3501100</c:v>
                </c:pt>
                <c:pt idx="1">
                  <c:v>570000</c:v>
                </c:pt>
                <c:pt idx="2">
                  <c:v>309200</c:v>
                </c:pt>
                <c:pt idx="3">
                  <c:v>20000</c:v>
                </c:pt>
                <c:pt idx="4">
                  <c:v>13000</c:v>
                </c:pt>
                <c:pt idx="5">
                  <c:v>4413300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2932992"/>
        <c:axId val="32703040"/>
      </c:barChart>
      <c:catAx>
        <c:axId val="1429329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300" baseline="0">
                <a:solidFill>
                  <a:schemeClr val="tx1"/>
                </a:solidFill>
              </a:defRPr>
            </a:pPr>
            <a:endParaRPr lang="sl-SI"/>
          </a:p>
        </c:txPr>
        <c:crossAx val="32703040"/>
        <c:crosses val="autoZero"/>
        <c:auto val="1"/>
        <c:lblAlgn val="ctr"/>
        <c:lblOffset val="100"/>
        <c:noMultiLvlLbl val="0"/>
      </c:catAx>
      <c:valAx>
        <c:axId val="32703040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142932992"/>
        <c:crosses val="autoZero"/>
        <c:crossBetween val="between"/>
        <c:majorUnit val="1000000"/>
        <c:minorUnit val="10000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9927072267970195"/>
          <c:y val="0.93096609552623566"/>
          <c:w val="0.4277979269000643"/>
          <c:h val="5.7507802909409898E-2"/>
        </c:manualLayout>
      </c:layout>
      <c:overlay val="0"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8821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r">
              <a:defRPr sz="1200"/>
            </a:lvl1pPr>
          </a:lstStyle>
          <a:p>
            <a:fld id="{37304458-6996-43A3-B248-112F4BA39C3E}" type="datetimeFigureOut">
              <a:rPr lang="sl-SI" smtClean="0"/>
              <a:pPr/>
              <a:t>25.02.2014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8821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r">
              <a:defRPr sz="1200"/>
            </a:lvl1pPr>
          </a:lstStyle>
          <a:p>
            <a:fld id="{632B6C78-3D0D-40AE-B50C-A3C7B230E954}" type="slidenum">
              <a:rPr lang="sl-SI" smtClean="0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5234358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8821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r">
              <a:defRPr sz="1200"/>
            </a:lvl1pPr>
          </a:lstStyle>
          <a:p>
            <a:fld id="{46FC7E14-C797-4A0C-B631-954C6CB095B0}" type="datetimeFigureOut">
              <a:rPr lang="sl-SI" smtClean="0"/>
              <a:pPr/>
              <a:t>25.02.2014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995363" y="731838"/>
            <a:ext cx="4873625" cy="36560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933" tIns="47467" rIns="94933" bIns="47467" rtlCol="0" anchor="ctr"/>
          <a:lstStyle/>
          <a:p>
            <a:endParaRPr lang="sl-SI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86435" y="4631452"/>
            <a:ext cx="5491480" cy="4387691"/>
          </a:xfrm>
          <a:prstGeom prst="rect">
            <a:avLst/>
          </a:prstGeom>
        </p:spPr>
        <p:txBody>
          <a:bodyPr vert="horz" lIns="94933" tIns="47467" rIns="94933" bIns="47467" rtlCol="0">
            <a:normAutofit/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821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r">
              <a:defRPr sz="1200"/>
            </a:lvl1pPr>
          </a:lstStyle>
          <a:p>
            <a:fld id="{A45D4474-9C82-4DA2-8B56-22CF67537687}" type="slidenum">
              <a:rPr lang="sl-SI" smtClean="0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390415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Znesek 42.221,91 € je sestavljen iz:</a:t>
            </a:r>
          </a:p>
          <a:p>
            <a:pPr>
              <a:buFontTx/>
              <a:buChar char="-"/>
            </a:pPr>
            <a:r>
              <a:rPr lang="sl-SI" dirty="0" smtClean="0"/>
              <a:t>17.871,48 € - nakup osnovnih sredstev iz nakazil MŠŠ za učila</a:t>
            </a:r>
          </a:p>
          <a:p>
            <a:pPr>
              <a:buFontTx/>
              <a:buChar char="-"/>
            </a:pPr>
            <a:r>
              <a:rPr lang="sl-SI" dirty="0" smtClean="0"/>
              <a:t>2.866,10</a:t>
            </a:r>
            <a:r>
              <a:rPr lang="sl-SI" baseline="0" dirty="0" smtClean="0"/>
              <a:t> € - nakup osnovnih sredstev iz donacij za šolski sklad</a:t>
            </a:r>
          </a:p>
          <a:p>
            <a:pPr>
              <a:buFontTx/>
              <a:buChar char="-"/>
            </a:pPr>
            <a:r>
              <a:rPr lang="sl-SI" baseline="0" dirty="0" smtClean="0"/>
              <a:t>21.484,33 – nakup novih učbenikov (prispevek staršev in nakazilo MŠŠ)</a:t>
            </a:r>
            <a:r>
              <a:rPr lang="sl-SI" dirty="0" smtClean="0"/>
              <a:t> </a:t>
            </a:r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D4474-9C82-4DA2-8B56-22CF67537687}" type="slidenum">
              <a:rPr lang="sl-SI" smtClean="0"/>
              <a:pPr/>
              <a:t>15</a:t>
            </a:fld>
            <a:endParaRPr lang="sl-S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inance 01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143000" y="1447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048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sl-SI" smtClean="0"/>
              <a:t>Kliknite, če želite urediti slog podnaslova matrice</a:t>
            </a: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1143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25.02.2014</a:t>
            </a:fld>
            <a:endParaRPr lang="sl-SI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25.02.2014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896100" y="228600"/>
            <a:ext cx="1943100" cy="5486400"/>
          </a:xfr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1066800" y="228600"/>
            <a:ext cx="5676900" cy="5486400"/>
          </a:xfr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25.02.2014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25.02.2014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25.02.2014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1066800" y="1600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25.02.2014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25.02.2014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25.02.2014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25.02.2014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25.02.2014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l-SI" smtClean="0"/>
              <a:t>Kliknite ikono, če želite dodati sliko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25.02.2014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finance 01p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 naslova matrice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600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D41382B-5408-4367-9929-C2B08905722A}" type="datetimeFigureOut">
              <a:rPr lang="sl-SI" smtClean="0"/>
              <a:pPr/>
              <a:t>25.02.2014</a:t>
            </a:fld>
            <a:endParaRPr lang="sl-SI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05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sl-SI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071538" y="357166"/>
            <a:ext cx="6715172" cy="357190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/>
            </a:r>
            <a:br>
              <a:rPr lang="sl-SI" sz="2700" dirty="0" smtClean="0">
                <a:solidFill>
                  <a:srgbClr val="FF0000"/>
                </a:solidFill>
              </a:rPr>
            </a:br>
            <a:r>
              <a:rPr lang="sl-SI" sz="2700" dirty="0" smtClean="0">
                <a:solidFill>
                  <a:srgbClr val="FF0000"/>
                </a:solidFill>
              </a:rPr>
              <a:t>Plan </a:t>
            </a:r>
            <a:r>
              <a:rPr lang="sl-SI" sz="2700" dirty="0" smtClean="0">
                <a:solidFill>
                  <a:srgbClr val="FF0000"/>
                </a:solidFill>
              </a:rPr>
              <a:t>2014 </a:t>
            </a:r>
            <a:r>
              <a:rPr lang="sl-SI" sz="2700" dirty="0" smtClean="0">
                <a:solidFill>
                  <a:srgbClr val="FF0000"/>
                </a:solidFill>
              </a:rPr>
              <a:t>– Proračunski PRIHODKI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2788247472"/>
              </p:ext>
            </p:extLst>
          </p:nvPr>
        </p:nvGraphicFramePr>
        <p:xfrm>
          <a:off x="214282" y="571480"/>
          <a:ext cx="8501122" cy="57864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Plan </a:t>
            </a:r>
            <a:r>
              <a:rPr lang="sl-SI" sz="2700" dirty="0" smtClean="0">
                <a:solidFill>
                  <a:srgbClr val="FF0000"/>
                </a:solidFill>
              </a:rPr>
              <a:t>2014 </a:t>
            </a:r>
            <a:r>
              <a:rPr lang="sl-SI" sz="2700" dirty="0" smtClean="0">
                <a:solidFill>
                  <a:srgbClr val="FF0000"/>
                </a:solidFill>
              </a:rPr>
              <a:t>– Plače in drugi izdatki zaposlenim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2006616150"/>
              </p:ext>
            </p:extLst>
          </p:nvPr>
        </p:nvGraphicFramePr>
        <p:xfrm>
          <a:off x="1142976" y="1071546"/>
          <a:ext cx="7572428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30098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PLAN </a:t>
            </a:r>
            <a:r>
              <a:rPr lang="sl-SI" sz="2700" dirty="0" smtClean="0">
                <a:solidFill>
                  <a:srgbClr val="FF0000"/>
                </a:solidFill>
              </a:rPr>
              <a:t>2014 </a:t>
            </a:r>
            <a:r>
              <a:rPr lang="sl-SI" sz="2700" dirty="0" smtClean="0">
                <a:solidFill>
                  <a:srgbClr val="FF0000"/>
                </a:solidFill>
              </a:rPr>
              <a:t>– STROŠKI MATERIALA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530592104"/>
              </p:ext>
            </p:extLst>
          </p:nvPr>
        </p:nvGraphicFramePr>
        <p:xfrm>
          <a:off x="755576" y="620688"/>
          <a:ext cx="8103844" cy="5022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PLAN </a:t>
            </a:r>
            <a:r>
              <a:rPr lang="sl-SI" sz="2700" dirty="0" smtClean="0">
                <a:solidFill>
                  <a:srgbClr val="FF0000"/>
                </a:solidFill>
              </a:rPr>
              <a:t>2014 </a:t>
            </a:r>
            <a:r>
              <a:rPr lang="sl-SI" sz="2700" dirty="0" smtClean="0">
                <a:solidFill>
                  <a:srgbClr val="FF0000"/>
                </a:solidFill>
              </a:rPr>
              <a:t>– STROŠKI STORITEV 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1173879828"/>
              </p:ext>
            </p:extLst>
          </p:nvPr>
        </p:nvGraphicFramePr>
        <p:xfrm>
          <a:off x="755576" y="764704"/>
          <a:ext cx="8071924" cy="5356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PLAN </a:t>
            </a:r>
            <a:r>
              <a:rPr lang="sl-SI" sz="2700" dirty="0" smtClean="0">
                <a:solidFill>
                  <a:srgbClr val="FF0000"/>
                </a:solidFill>
              </a:rPr>
              <a:t>2014 </a:t>
            </a:r>
            <a:r>
              <a:rPr lang="sl-SI" sz="2700" dirty="0" smtClean="0">
                <a:solidFill>
                  <a:srgbClr val="FF0000"/>
                </a:solidFill>
              </a:rPr>
              <a:t>– STROŠKI STORITEV 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1362486766"/>
              </p:ext>
            </p:extLst>
          </p:nvPr>
        </p:nvGraphicFramePr>
        <p:xfrm>
          <a:off x="755576" y="764704"/>
          <a:ext cx="8071924" cy="5356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52874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643042" y="571480"/>
            <a:ext cx="6815158" cy="357190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Plan </a:t>
            </a:r>
            <a:r>
              <a:rPr lang="sl-SI" sz="2700" dirty="0" smtClean="0">
                <a:solidFill>
                  <a:srgbClr val="FF0000"/>
                </a:solidFill>
              </a:rPr>
              <a:t>2014 </a:t>
            </a:r>
            <a:r>
              <a:rPr lang="sl-SI" sz="2700" dirty="0" smtClean="0">
                <a:solidFill>
                  <a:srgbClr val="FF0000"/>
                </a:solidFill>
              </a:rPr>
              <a:t>– STROŠKI STORITEV 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720449096"/>
              </p:ext>
            </p:extLst>
          </p:nvPr>
        </p:nvGraphicFramePr>
        <p:xfrm>
          <a:off x="1000100" y="642918"/>
          <a:ext cx="7929618" cy="5143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Plan </a:t>
            </a:r>
            <a:r>
              <a:rPr lang="sl-SI" sz="2700" dirty="0" smtClean="0">
                <a:solidFill>
                  <a:srgbClr val="FF0000"/>
                </a:solidFill>
              </a:rPr>
              <a:t>2014 </a:t>
            </a:r>
            <a:r>
              <a:rPr lang="sl-SI" sz="2700" dirty="0" smtClean="0">
                <a:solidFill>
                  <a:srgbClr val="FF0000"/>
                </a:solidFill>
              </a:rPr>
              <a:t>– AMORTIZACIJA 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915431664"/>
              </p:ext>
            </p:extLst>
          </p:nvPr>
        </p:nvGraphicFramePr>
        <p:xfrm>
          <a:off x="1285852" y="1000108"/>
          <a:ext cx="7286676" cy="4143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Pravokotnik 3"/>
          <p:cNvSpPr/>
          <p:nvPr/>
        </p:nvSpPr>
        <p:spPr>
          <a:xfrm>
            <a:off x="1571604" y="4509121"/>
            <a:ext cx="72488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sl-SI" sz="1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Plan </a:t>
            </a:r>
            <a:r>
              <a:rPr lang="sl-SI" sz="2700" dirty="0" smtClean="0">
                <a:solidFill>
                  <a:srgbClr val="FF0000"/>
                </a:solidFill>
              </a:rPr>
              <a:t>2014 </a:t>
            </a:r>
            <a:r>
              <a:rPr lang="sl-SI" sz="2700" dirty="0" smtClean="0">
                <a:solidFill>
                  <a:srgbClr val="FF0000"/>
                </a:solidFill>
              </a:rPr>
              <a:t>- ODHODKI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1314497501"/>
              </p:ext>
            </p:extLst>
          </p:nvPr>
        </p:nvGraphicFramePr>
        <p:xfrm>
          <a:off x="428596" y="928670"/>
          <a:ext cx="8286808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071538" y="357166"/>
            <a:ext cx="6715172" cy="357190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/>
            </a:r>
            <a:br>
              <a:rPr lang="sl-SI" sz="2700" dirty="0" smtClean="0">
                <a:solidFill>
                  <a:srgbClr val="FF0000"/>
                </a:solidFill>
              </a:rPr>
            </a:br>
            <a:r>
              <a:rPr lang="sl-SI" sz="2700" dirty="0" smtClean="0">
                <a:solidFill>
                  <a:srgbClr val="FF0000"/>
                </a:solidFill>
              </a:rPr>
              <a:t>Plan </a:t>
            </a:r>
            <a:r>
              <a:rPr lang="sl-SI" sz="2700" dirty="0" smtClean="0">
                <a:solidFill>
                  <a:srgbClr val="FF0000"/>
                </a:solidFill>
              </a:rPr>
              <a:t>2014 </a:t>
            </a:r>
            <a:r>
              <a:rPr lang="sl-SI" sz="2700" dirty="0" smtClean="0">
                <a:solidFill>
                  <a:srgbClr val="FF0000"/>
                </a:solidFill>
              </a:rPr>
              <a:t>– PRIHODKI učencev in drugi prihodki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1296838805"/>
              </p:ext>
            </p:extLst>
          </p:nvPr>
        </p:nvGraphicFramePr>
        <p:xfrm>
          <a:off x="214282" y="571480"/>
          <a:ext cx="8501122" cy="57864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08241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Plan </a:t>
            </a:r>
            <a:r>
              <a:rPr lang="sl-SI" sz="2700" dirty="0" smtClean="0">
                <a:solidFill>
                  <a:srgbClr val="FF0000"/>
                </a:solidFill>
              </a:rPr>
              <a:t>2014 </a:t>
            </a:r>
            <a:r>
              <a:rPr lang="sl-SI" sz="2700" dirty="0" smtClean="0">
                <a:solidFill>
                  <a:srgbClr val="FF0000"/>
                </a:solidFill>
              </a:rPr>
              <a:t>– Prihodki </a:t>
            </a:r>
            <a:r>
              <a:rPr lang="sl-SI" sz="2700" dirty="0" smtClean="0">
                <a:solidFill>
                  <a:srgbClr val="FF0000"/>
                </a:solidFill>
              </a:rPr>
              <a:t>MIZŠ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3266070636"/>
              </p:ext>
            </p:extLst>
          </p:nvPr>
        </p:nvGraphicFramePr>
        <p:xfrm>
          <a:off x="1142976" y="1071546"/>
          <a:ext cx="7572428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Plan </a:t>
            </a:r>
            <a:r>
              <a:rPr lang="sl-SI" sz="2700" dirty="0" smtClean="0">
                <a:solidFill>
                  <a:srgbClr val="FF0000"/>
                </a:solidFill>
              </a:rPr>
              <a:t>2014 </a:t>
            </a:r>
            <a:r>
              <a:rPr lang="sl-SI" sz="2700" dirty="0" smtClean="0">
                <a:solidFill>
                  <a:srgbClr val="FF0000"/>
                </a:solidFill>
              </a:rPr>
              <a:t>– Prihodki MIZKŠ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3859849450"/>
              </p:ext>
            </p:extLst>
          </p:nvPr>
        </p:nvGraphicFramePr>
        <p:xfrm>
          <a:off x="1142976" y="1071546"/>
          <a:ext cx="7572428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04467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Plan </a:t>
            </a:r>
            <a:r>
              <a:rPr lang="sl-SI" sz="2700" dirty="0" smtClean="0">
                <a:solidFill>
                  <a:srgbClr val="FF0000"/>
                </a:solidFill>
              </a:rPr>
              <a:t>2014 </a:t>
            </a:r>
            <a:r>
              <a:rPr lang="sl-SI" sz="2700" dirty="0" smtClean="0">
                <a:solidFill>
                  <a:srgbClr val="FF0000"/>
                </a:solidFill>
              </a:rPr>
              <a:t>– Prihodki Občine Ivančna Gorica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2566437772"/>
              </p:ext>
            </p:extLst>
          </p:nvPr>
        </p:nvGraphicFramePr>
        <p:xfrm>
          <a:off x="1142976" y="1071546"/>
          <a:ext cx="7572428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50506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Plan </a:t>
            </a:r>
            <a:r>
              <a:rPr lang="sl-SI" sz="2700" dirty="0" smtClean="0">
                <a:solidFill>
                  <a:srgbClr val="FF0000"/>
                </a:solidFill>
              </a:rPr>
              <a:t>2014 </a:t>
            </a:r>
            <a:r>
              <a:rPr lang="sl-SI" sz="2700" dirty="0" smtClean="0">
                <a:solidFill>
                  <a:srgbClr val="FF0000"/>
                </a:solidFill>
              </a:rPr>
              <a:t>– Prihodki Občine Ivančna Gorica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2688950243"/>
              </p:ext>
            </p:extLst>
          </p:nvPr>
        </p:nvGraphicFramePr>
        <p:xfrm>
          <a:off x="1142976" y="1071546"/>
          <a:ext cx="7572428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00366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Plan </a:t>
            </a:r>
            <a:r>
              <a:rPr lang="sl-SI" sz="2700" dirty="0" smtClean="0">
                <a:solidFill>
                  <a:srgbClr val="FF0000"/>
                </a:solidFill>
              </a:rPr>
              <a:t>2014 </a:t>
            </a:r>
            <a:r>
              <a:rPr lang="sl-SI" sz="2700" dirty="0" smtClean="0">
                <a:solidFill>
                  <a:srgbClr val="FF0000"/>
                </a:solidFill>
              </a:rPr>
              <a:t>– Prihodki za izvajanje javne službe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1442029237"/>
              </p:ext>
            </p:extLst>
          </p:nvPr>
        </p:nvGraphicFramePr>
        <p:xfrm>
          <a:off x="1142976" y="1071546"/>
          <a:ext cx="7572428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61136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Plan </a:t>
            </a:r>
            <a:r>
              <a:rPr lang="sl-SI" sz="2700" dirty="0" smtClean="0">
                <a:solidFill>
                  <a:srgbClr val="FF0000"/>
                </a:solidFill>
              </a:rPr>
              <a:t>2014 </a:t>
            </a:r>
            <a:r>
              <a:rPr lang="sl-SI" sz="2700" dirty="0" smtClean="0">
                <a:solidFill>
                  <a:srgbClr val="FF0000"/>
                </a:solidFill>
              </a:rPr>
              <a:t>– Prihodki iz tržne dejavnosti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4180064760"/>
              </p:ext>
            </p:extLst>
          </p:nvPr>
        </p:nvGraphicFramePr>
        <p:xfrm>
          <a:off x="1142976" y="1071546"/>
          <a:ext cx="7572428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36588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Plan </a:t>
            </a:r>
            <a:r>
              <a:rPr lang="sl-SI" sz="2700" dirty="0" smtClean="0">
                <a:solidFill>
                  <a:srgbClr val="FF0000"/>
                </a:solidFill>
              </a:rPr>
              <a:t>2014 </a:t>
            </a:r>
            <a:r>
              <a:rPr lang="sl-SI" sz="2700" dirty="0" smtClean="0">
                <a:solidFill>
                  <a:srgbClr val="FF0000"/>
                </a:solidFill>
              </a:rPr>
              <a:t>– </a:t>
            </a:r>
            <a:r>
              <a:rPr lang="sl-SI" sz="2700" dirty="0" smtClean="0">
                <a:solidFill>
                  <a:srgbClr val="FF0000"/>
                </a:solidFill>
              </a:rPr>
              <a:t>STROŠKI in ODHODKI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2405201004"/>
              </p:ext>
            </p:extLst>
          </p:nvPr>
        </p:nvGraphicFramePr>
        <p:xfrm>
          <a:off x="1142976" y="1071546"/>
          <a:ext cx="7572428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81643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Stack of Coins-S</Template>
  <TotalTime>1338</TotalTime>
  <Words>123</Words>
  <Application>Microsoft Office PowerPoint</Application>
  <PresentationFormat>Diaprojekcija na zaslonu (4:3)</PresentationFormat>
  <Paragraphs>21</Paragraphs>
  <Slides>16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16</vt:i4>
      </vt:variant>
    </vt:vector>
  </HeadingPairs>
  <TitlesOfParts>
    <vt:vector size="17" baseType="lpstr">
      <vt:lpstr>Default Design</vt:lpstr>
      <vt:lpstr> Plan 2014 – Proračunski PRIHODKI </vt:lpstr>
      <vt:lpstr> Plan 2014 – PRIHODKI učencev in drugi prihodki </vt:lpstr>
      <vt:lpstr>Plan 2014 – Prihodki MIZŠ  </vt:lpstr>
      <vt:lpstr>Plan 2014 – Prihodki MIZKŠ  </vt:lpstr>
      <vt:lpstr>Plan 2014 – Prihodki Občine Ivančna Gorica </vt:lpstr>
      <vt:lpstr>Plan 2014 – Prihodki Občine Ivančna Gorica </vt:lpstr>
      <vt:lpstr>Plan 2014 – Prihodki za izvajanje javne službe </vt:lpstr>
      <vt:lpstr>Plan 2014 – Prihodki iz tržne dejavnosti </vt:lpstr>
      <vt:lpstr>Plan 2014 – STROŠKI in ODHODKI </vt:lpstr>
      <vt:lpstr>Plan 2014 – Plače in drugi izdatki zaposlenim  </vt:lpstr>
      <vt:lpstr>PLAN 2014 – STROŠKI MATERIALA </vt:lpstr>
      <vt:lpstr>PLAN 2014 – STROŠKI STORITEV   </vt:lpstr>
      <vt:lpstr>PLAN 2014 – STROŠKI STORITEV   </vt:lpstr>
      <vt:lpstr>Plan 2014 – STROŠKI STORITEV   </vt:lpstr>
      <vt:lpstr>Plan 2014 – AMORTIZACIJA   </vt:lpstr>
      <vt:lpstr>Plan 2014 - ODHODKI </vt:lpstr>
    </vt:vector>
  </TitlesOfParts>
  <Company>bb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 1</dc:title>
  <dc:creator>Melita</dc:creator>
  <cp:lastModifiedBy>Melita</cp:lastModifiedBy>
  <cp:revision>131</cp:revision>
  <dcterms:created xsi:type="dcterms:W3CDTF">2008-02-26T14:04:13Z</dcterms:created>
  <dcterms:modified xsi:type="dcterms:W3CDTF">2014-02-25T11:04:12Z</dcterms:modified>
</cp:coreProperties>
</file>